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805" r:id="rId2"/>
    <p:sldMasterId id="2147483822" r:id="rId3"/>
    <p:sldMasterId id="2147483839" r:id="rId4"/>
    <p:sldMasterId id="2147483874" r:id="rId5"/>
    <p:sldMasterId id="2147483892" r:id="rId6"/>
  </p:sldMasterIdLst>
  <p:notesMasterIdLst>
    <p:notesMasterId r:id="rId48"/>
  </p:notesMasterIdLst>
  <p:sldIdLst>
    <p:sldId id="256" r:id="rId7"/>
    <p:sldId id="335" r:id="rId8"/>
    <p:sldId id="365" r:id="rId9"/>
    <p:sldId id="329" r:id="rId10"/>
    <p:sldId id="330" r:id="rId11"/>
    <p:sldId id="336" r:id="rId12"/>
    <p:sldId id="332" r:id="rId13"/>
    <p:sldId id="333" r:id="rId14"/>
    <p:sldId id="334" r:id="rId15"/>
    <p:sldId id="337" r:id="rId16"/>
    <p:sldId id="338" r:id="rId17"/>
    <p:sldId id="339" r:id="rId18"/>
    <p:sldId id="340" r:id="rId19"/>
    <p:sldId id="297" r:id="rId20"/>
    <p:sldId id="298" r:id="rId21"/>
    <p:sldId id="341" r:id="rId22"/>
    <p:sldId id="302" r:id="rId23"/>
    <p:sldId id="357" r:id="rId24"/>
    <p:sldId id="358" r:id="rId25"/>
    <p:sldId id="359" r:id="rId26"/>
    <p:sldId id="360" r:id="rId27"/>
    <p:sldId id="361" r:id="rId28"/>
    <p:sldId id="362" r:id="rId29"/>
    <p:sldId id="363" r:id="rId30"/>
    <p:sldId id="364"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279"/>
    <a:srgbClr val="FFCC66"/>
    <a:srgbClr val="A3F28E"/>
    <a:srgbClr val="2F0BB5"/>
    <a:srgbClr val="F67960"/>
    <a:srgbClr val="C9522D"/>
    <a:srgbClr val="28A09A"/>
    <a:srgbClr val="649137"/>
    <a:srgbClr val="110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1" autoAdjust="0"/>
    <p:restoredTop sz="94576" autoAdjust="0"/>
  </p:normalViewPr>
  <p:slideViewPr>
    <p:cSldViewPr>
      <p:cViewPr varScale="1">
        <p:scale>
          <a:sx n="75" d="100"/>
          <a:sy n="75" d="100"/>
        </p:scale>
        <p:origin x="11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326AC-6A38-433C-BB83-3AF9DAEDDA4B}" type="datetimeFigureOut">
              <a:rPr lang="en-US" smtClean="0"/>
              <a:pPr/>
              <a:t>5/1/2024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00F73-124A-4975-8CC0-9C2BEAC2A35F}" type="slidenum">
              <a:rPr lang="en-US" smtClean="0"/>
              <a:pPr/>
              <a:t>‹#›</a:t>
            </a:fld>
            <a:endParaRPr lang="en-US"/>
          </a:p>
        </p:txBody>
      </p:sp>
    </p:spTree>
    <p:extLst>
      <p:ext uri="{BB962C8B-B14F-4D97-AF65-F5344CB8AC3E}">
        <p14:creationId xmlns:p14="http://schemas.microsoft.com/office/powerpoint/2010/main" val="241755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3E400F73-124A-4975-8CC0-9C2BEAC2A35F}" type="slidenum">
              <a:rPr lang="en-US" smtClean="0"/>
              <a:pPr/>
              <a:t>1</a:t>
            </a:fld>
            <a:endParaRPr lang="en-US"/>
          </a:p>
        </p:txBody>
      </p:sp>
    </p:spTree>
    <p:extLst>
      <p:ext uri="{BB962C8B-B14F-4D97-AF65-F5344CB8AC3E}">
        <p14:creationId xmlns:p14="http://schemas.microsoft.com/office/powerpoint/2010/main" val="70629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1642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925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446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98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85398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2446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314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316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0055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695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829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862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898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0981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4035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4890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4230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2683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79638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683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09224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7174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5531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0284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5842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2033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75373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7650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9606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20217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392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6318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04952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5779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45901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58788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68437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76022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218670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72343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5240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54902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154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21203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65894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1929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4380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0966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9081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1096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6509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5515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03353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14998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9086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320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541316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12774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22291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50981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D68738E-011D-46D1-9C45-1AEDFBA20CCF}"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1070020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D68738E-011D-46D1-9C45-1AEDFBA20CCF}"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872769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D68738E-011D-46D1-9C45-1AEDFBA20CCF}"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40161929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2148255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685331" y="3051013"/>
            <a:ext cx="3829520"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4629150" y="3051013"/>
            <a:ext cx="3829051"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D68738E-011D-46D1-9C45-1AEDFBA20CCF}"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390912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47881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D68738E-011D-46D1-9C45-1AEDFBA20CCF}"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469548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D68738E-011D-46D1-9C45-1AEDFBA20CCF}"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273113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698501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2028904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8389209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1278084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858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D68738E-011D-46D1-9C45-1AEDFBA20CCF}"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2804610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BD68738E-011D-46D1-9C45-1AEDFBA20CCF}"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3206193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BD68738E-011D-46D1-9C45-1AEDFBA20CCF}"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357196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7434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D68738E-011D-46D1-9C45-1AEDFBA20CCF}"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3036354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D68738E-011D-46D1-9C45-1AEDFBA20CCF}"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F731-E142-4791-A45A-24365B7A94F8}" type="slidenum">
              <a:rPr lang="en-US" smtClean="0"/>
              <a:pPr/>
              <a:t>‹#›</a:t>
            </a:fld>
            <a:endParaRPr lang="en-US"/>
          </a:p>
        </p:txBody>
      </p:sp>
    </p:spTree>
    <p:extLst>
      <p:ext uri="{BB962C8B-B14F-4D97-AF65-F5344CB8AC3E}">
        <p14:creationId xmlns:p14="http://schemas.microsoft.com/office/powerpoint/2010/main" val="40142669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2" name="عنصر نائب للتذييل 1"/>
          <p:cNvSpPr>
            <a:spLocks noGrp="1"/>
          </p:cNvSpPr>
          <p:nvPr>
            <p:ph type="ftr" sz="quarter" idx="11"/>
          </p:nvPr>
        </p:nvSpPr>
        <p:spPr/>
        <p:txBody>
          <a:bodyPr/>
          <a:lstStyle/>
          <a:p>
            <a:endParaRPr lang="en-US">
              <a:solidFill>
                <a:srgbClr val="B83D68">
                  <a:shade val="75000"/>
                </a:srgbClr>
              </a:solidFill>
            </a:endParaRPr>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1778293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19" name="عنصر نائب للتذييل 18"/>
          <p:cNvSpPr>
            <a:spLocks noGrp="1"/>
          </p:cNvSpPr>
          <p:nvPr>
            <p:ph type="ftr" sz="quarter" idx="11"/>
          </p:nvPr>
        </p:nvSpPr>
        <p:spPr>
          <a:xfrm>
            <a:off x="3581400" y="76200"/>
            <a:ext cx="2895600" cy="288925"/>
          </a:xfrm>
        </p:spPr>
        <p:txBody>
          <a:bodyPr/>
          <a:lstStyle/>
          <a:p>
            <a:endParaRPr lang="en-US">
              <a:solidFill>
                <a:srgbClr val="B83D68">
                  <a:shade val="75000"/>
                </a:srgbClr>
              </a:solidFill>
            </a:endParaRPr>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2326426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11" name="عنصر نائب للتذييل 10"/>
          <p:cNvSpPr>
            <a:spLocks noGrp="1"/>
          </p:cNvSpPr>
          <p:nvPr>
            <p:ph type="ftr" sz="quarter" idx="11"/>
          </p:nvPr>
        </p:nvSpPr>
        <p:spPr/>
        <p:txBody>
          <a:bodyPr/>
          <a:lstStyle/>
          <a:p>
            <a:endParaRPr lang="en-US">
              <a:solidFill>
                <a:srgbClr val="B83D68">
                  <a:shade val="75000"/>
                </a:srgbClr>
              </a:solidFill>
            </a:endParaRPr>
          </a:p>
        </p:txBody>
      </p:sp>
      <p:sp>
        <p:nvSpPr>
          <p:cNvPr id="16" name="عنصر نائب لرقم الشريحة 15"/>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68127555"/>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10" name="عنصر نائب للتذييل 9"/>
          <p:cNvSpPr>
            <a:spLocks noGrp="1"/>
          </p:cNvSpPr>
          <p:nvPr>
            <p:ph type="ftr" sz="quarter" idx="11"/>
          </p:nvPr>
        </p:nvSpPr>
        <p:spPr/>
        <p:txBody>
          <a:bodyPr/>
          <a:lstStyle/>
          <a:p>
            <a:endParaRPr lang="en-US">
              <a:solidFill>
                <a:srgbClr val="B83D68">
                  <a:shade val="75000"/>
                </a:srgbClr>
              </a:solidFill>
            </a:endParaRPr>
          </a:p>
        </p:txBody>
      </p:sp>
      <p:sp>
        <p:nvSpPr>
          <p:cNvPr id="31" name="عنصر نائب لرقم الشريحة 30"/>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335166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6" name="عنصر نائب للتذييل 5"/>
          <p:cNvSpPr>
            <a:spLocks noGrp="1"/>
          </p:cNvSpPr>
          <p:nvPr>
            <p:ph type="ftr" sz="quarter" idx="11"/>
          </p:nvPr>
        </p:nvSpPr>
        <p:spPr/>
        <p:txBody>
          <a:bodyPr/>
          <a:lstStyle/>
          <a:p>
            <a:endParaRPr lang="en-US">
              <a:solidFill>
                <a:srgbClr val="B83D68">
                  <a:shade val="75000"/>
                </a:srgbClr>
              </a:solidFill>
            </a:endParaRPr>
          </a:p>
        </p:txBody>
      </p:sp>
      <p:sp>
        <p:nvSpPr>
          <p:cNvPr id="7" name="عنصر نائب لرقم الشريحة 6"/>
          <p:cNvSpPr>
            <a:spLocks noGrp="1"/>
          </p:cNvSpPr>
          <p:nvPr>
            <p:ph type="sldNum" sz="quarter" idx="12"/>
          </p:nvPr>
        </p:nvSpPr>
        <p:spPr>
          <a:xfrm>
            <a:off x="8229600" y="6477000"/>
            <a:ext cx="762000" cy="246888"/>
          </a:xfrm>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33522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21" name="عنصر نائب للتذييل 20"/>
          <p:cNvSpPr>
            <a:spLocks noGrp="1"/>
          </p:cNvSpPr>
          <p:nvPr>
            <p:ph type="ftr" sz="quarter" idx="11"/>
          </p:nvPr>
        </p:nvSpPr>
        <p:spPr/>
        <p:txBody>
          <a:bodyPr/>
          <a:lstStyle/>
          <a:p>
            <a:endParaRPr lang="en-US">
              <a:solidFill>
                <a:srgbClr val="B83D68">
                  <a:shade val="75000"/>
                </a:srgbClr>
              </a:solidFill>
            </a:endParaRPr>
          </a:p>
        </p:txBody>
      </p:sp>
      <p:sp>
        <p:nvSpPr>
          <p:cNvPr id="6" name="عنصر نائب لرقم الشريحة 5"/>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41242323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24" name="عنصر نائب للتذييل 23"/>
          <p:cNvSpPr>
            <a:spLocks noGrp="1"/>
          </p:cNvSpPr>
          <p:nvPr>
            <p:ph type="ftr" sz="quarter" idx="11"/>
          </p:nvPr>
        </p:nvSpPr>
        <p:spPr/>
        <p:txBody>
          <a:bodyPr/>
          <a:lstStyle/>
          <a:p>
            <a:endParaRPr lang="en-US">
              <a:solidFill>
                <a:srgbClr val="B83D68">
                  <a:shade val="75000"/>
                </a:srgbClr>
              </a:solidFill>
            </a:endParaRPr>
          </a:p>
        </p:txBody>
      </p:sp>
      <p:sp>
        <p:nvSpPr>
          <p:cNvPr id="7" name="عنصر نائب لرقم الشريحة 6"/>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3711257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29" name="عنصر نائب للتذييل 28"/>
          <p:cNvSpPr>
            <a:spLocks noGrp="1"/>
          </p:cNvSpPr>
          <p:nvPr>
            <p:ph type="ftr" sz="quarter" idx="11"/>
          </p:nvPr>
        </p:nvSpPr>
        <p:spPr/>
        <p:txBody>
          <a:bodyPr/>
          <a:lstStyle/>
          <a:p>
            <a:endParaRPr lang="en-US">
              <a:solidFill>
                <a:srgbClr val="B83D68">
                  <a:shade val="75000"/>
                </a:srgbClr>
              </a:solidFill>
            </a:endParaRPr>
          </a:p>
        </p:txBody>
      </p:sp>
      <p:sp>
        <p:nvSpPr>
          <p:cNvPr id="7" name="عنصر نائب لرقم الشريحة 6"/>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6401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14043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5" name="عنصر نائب للتذييل 4"/>
          <p:cNvSpPr>
            <a:spLocks noGrp="1"/>
          </p:cNvSpPr>
          <p:nvPr>
            <p:ph type="ftr" sz="quarter" idx="11"/>
          </p:nvPr>
        </p:nvSpPr>
        <p:spPr/>
        <p:txBody>
          <a:bodyPr/>
          <a:lstStyle/>
          <a:p>
            <a:endParaRPr lang="en-US">
              <a:solidFill>
                <a:srgbClr val="B83D68">
                  <a:shade val="75000"/>
                </a:srgbClr>
              </a:solidFill>
            </a:endParaRPr>
          </a:p>
        </p:txBody>
      </p:sp>
      <p:sp>
        <p:nvSpPr>
          <p:cNvPr id="31" name="عنصر نائب لرقم الشريحة 30"/>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6817310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5" name="عنصر نائب للتذييل 4"/>
          <p:cNvSpPr>
            <a:spLocks noGrp="1"/>
          </p:cNvSpPr>
          <p:nvPr>
            <p:ph type="ftr" sz="quarter" idx="11"/>
          </p:nvPr>
        </p:nvSpPr>
        <p:spPr/>
        <p:txBody>
          <a:bodyPr/>
          <a:lstStyle/>
          <a:p>
            <a:endParaRPr lang="en-US">
              <a:solidFill>
                <a:srgbClr val="B83D68">
                  <a:shade val="75000"/>
                </a:srgbClr>
              </a:solidFill>
            </a:endParaRPr>
          </a:p>
        </p:txBody>
      </p:sp>
      <p:sp>
        <p:nvSpPr>
          <p:cNvPr id="6" name="عنصر نائب لرقم الشريحة 5"/>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1414326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5" name="عنصر نائب للتذييل 4"/>
          <p:cNvSpPr>
            <a:spLocks noGrp="1"/>
          </p:cNvSpPr>
          <p:nvPr>
            <p:ph type="ftr" sz="quarter" idx="11"/>
          </p:nvPr>
        </p:nvSpPr>
        <p:spPr/>
        <p:txBody>
          <a:bodyPr/>
          <a:lstStyle/>
          <a:p>
            <a:endParaRPr lang="en-US">
              <a:solidFill>
                <a:srgbClr val="B83D68">
                  <a:shade val="75000"/>
                </a:srgbClr>
              </a:solidFill>
            </a:endParaRPr>
          </a:p>
        </p:txBody>
      </p:sp>
      <p:sp>
        <p:nvSpPr>
          <p:cNvPr id="6" name="عنصر نائب لرقم الشريحة 5"/>
          <p:cNvSpPr>
            <a:spLocks noGrp="1"/>
          </p:cNvSpPr>
          <p:nvPr>
            <p:ph type="sldNum" sz="quarter" idx="12"/>
          </p:nvPr>
        </p:nvSpPr>
        <p:spPr/>
        <p:txBody>
          <a:body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Tree>
    <p:extLst>
      <p:ext uri="{BB962C8B-B14F-4D97-AF65-F5344CB8AC3E}">
        <p14:creationId xmlns:p14="http://schemas.microsoft.com/office/powerpoint/2010/main" val="397630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2524215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260798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843446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4571768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5BD6F9-B4C9-4D84-8B75-9BB75C48FBFA}"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5/1/2024</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E49D3F-F2E6-4FF0-8B25-016C031BEEA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196945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2525FE0-5AEA-4685-92EE-D8AF340AC15F}" type="datetimeFigureOut">
              <a:rPr lang="en-US" smtClean="0">
                <a:solidFill>
                  <a:srgbClr val="B83D68">
                    <a:shade val="75000"/>
                  </a:srgbClr>
                </a:solidFill>
              </a:rPr>
              <a:pPr/>
              <a:t>5/1/2024</a:t>
            </a:fld>
            <a:endParaRPr lang="en-US">
              <a:solidFill>
                <a:srgbClr val="B83D68">
                  <a:shade val="75000"/>
                </a:srgbClr>
              </a:solidFill>
            </a:endParaRPr>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B83D68">
                  <a:shade val="75000"/>
                </a:srgbClr>
              </a:solidFill>
            </a:endParaRPr>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AB1E04E-D6CD-4891-A77E-8E688F430129}" type="slidenum">
              <a:rPr lang="en-US" smtClean="0">
                <a:solidFill>
                  <a:srgbClr val="B83D68">
                    <a:shade val="75000"/>
                  </a:srgbClr>
                </a:solidFill>
              </a:rPr>
              <a:pPr/>
              <a:t>‹#›</a:t>
            </a:fld>
            <a:endParaRPr lang="en-US">
              <a:solidFill>
                <a:srgbClr val="B83D68">
                  <a:shade val="75000"/>
                </a:srgbClr>
              </a:solidFill>
            </a:endParaRPr>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1064832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Peripheral_nervous_system" TargetMode="External"/><Relationship Id="rId2" Type="http://schemas.openxmlformats.org/officeDocument/2006/relationships/hyperlink" Target="http://en.wikipedia.org/wiki/Central_nervous_system" TargetMode="Externa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Neurotransmission" TargetMode="External"/><Relationship Id="rId2" Type="http://schemas.openxmlformats.org/officeDocument/2006/relationships/hyperlink" Target="http://en.wikipedia.org/wiki/Neuron" TargetMode="Externa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clipartkid.com/boy-with-question-clip-art-gallery-RReFHL-clipart/" TargetMode="External"/><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hyperlink" Target="https://en.wikipedia.org/wiki/Neuron" TargetMode="External"/><Relationship Id="rId4" Type="http://schemas.openxmlformats.org/officeDocument/2006/relationships/hyperlink" Target="https://en.wikipedia.org/wiki/Nervous_syste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lipartkid.com/any-questions-clipart-any-questions-clipart-shec3K-clipart/" TargetMode="Externa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lipartkid.com/figure-sitting-in-a-blue-question-mark-wLA4Pb-clipart/" TargetMode="Externa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lipartkid.com/any-questions-clipart-any-questions-clipart-shec3K-clipart/" TargetMode="Externa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lipartkid.com/any-questions-clipart-any-questions-clipart-shec3K-clipart/" TargetMode="Externa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hyperlink" Target="http://biology.about.com/od/organsystems/a/aa061804a.htm" TargetMode="External"/><Relationship Id="rId2" Type="http://schemas.openxmlformats.org/officeDocument/2006/relationships/hyperlink" Target="http://biology.about.com/od/organsystems/ss/central-nervous-system.htm" TargetMode="Externa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hyperlink" Target="http://biology.about.com/od/cellbiology/tp/Different-Cell-Types-in-the-Body.htm" TargetMode="External"/><Relationship Id="rId2" Type="http://schemas.openxmlformats.org/officeDocument/2006/relationships/hyperlink" Target="http://biology.about.com/od/humananatomybiology/ss/neurons.htm" TargetMode="External"/><Relationship Id="rId1" Type="http://schemas.openxmlformats.org/officeDocument/2006/relationships/slideLayout" Target="../slideLayouts/slideLayout71.xml"/><Relationship Id="rId4" Type="http://schemas.openxmlformats.org/officeDocument/2006/relationships/hyperlink" Target="http://biology.about.com/od/anatomy/a/aa032808a.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FFEFD1"/>
            </a:gs>
            <a:gs pos="80000">
              <a:srgbClr val="F0EBD5"/>
            </a:gs>
            <a:gs pos="100000">
              <a:srgbClr val="D1C39F"/>
            </a:gs>
          </a:gsLst>
          <a:lin ang="13000000" scaled="0"/>
          <a:tileRect/>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75656" y="1772816"/>
            <a:ext cx="6837238" cy="1500198"/>
          </a:xfrm>
        </p:spPr>
        <p:txBody>
          <a:bodyPr>
            <a:noAutofit/>
          </a:bodyPr>
          <a:lstStyle/>
          <a:p>
            <a:pPr algn="ctr"/>
            <a:r>
              <a:rPr sz="5400" dirty="0" smtClean="0">
                <a:solidFill>
                  <a:schemeClr val="bg1">
                    <a:lumMod val="95000"/>
                    <a:lumOff val="5000"/>
                  </a:schemeClr>
                </a:solidFill>
              </a:rPr>
              <a:t> </a:t>
            </a:r>
            <a:r>
              <a:rPr lang="en-US" b="1" i="1" dirty="0" smtClean="0"/>
              <a:t>Nervous tissue</a:t>
            </a:r>
            <a:endParaRPr lang="en-US" sz="4800" b="1" dirty="0">
              <a:latin typeface="Berlin Sans FB Demi" panose="020E0802020502020306" pitchFamily="34" charset="0"/>
            </a:endParaRPr>
          </a:p>
        </p:txBody>
      </p:sp>
      <p:sp>
        <p:nvSpPr>
          <p:cNvPr id="3" name="عنوان فرعي 2"/>
          <p:cNvSpPr>
            <a:spLocks noGrp="1"/>
          </p:cNvSpPr>
          <p:nvPr>
            <p:ph type="subTitle" idx="1"/>
          </p:nvPr>
        </p:nvSpPr>
        <p:spPr>
          <a:xfrm>
            <a:off x="1475656" y="4149080"/>
            <a:ext cx="6264696" cy="681030"/>
          </a:xfrm>
        </p:spPr>
        <p:txBody>
          <a:bodyPr>
            <a:noAutofit/>
          </a:bodyPr>
          <a:lstStyle/>
          <a:p>
            <a:r>
              <a:rPr lang="en-US" sz="2400" b="1" i="1" dirty="0" smtClean="0"/>
              <a:t>Ass. </a:t>
            </a:r>
            <a:r>
              <a:rPr lang="en-US" sz="2400" b="1" i="1" dirty="0" err="1" smtClean="0"/>
              <a:t>Proffesor</a:t>
            </a:r>
            <a:r>
              <a:rPr lang="en-US" sz="2400" b="1" i="1" dirty="0" smtClean="0"/>
              <a:t> .Dr. </a:t>
            </a:r>
            <a:r>
              <a:rPr lang="en-US" sz="2400" b="1" i="1" dirty="0" err="1" smtClean="0"/>
              <a:t>Emad</a:t>
            </a:r>
            <a:r>
              <a:rPr lang="en-US" sz="2400" b="1" i="1" dirty="0" smtClean="0"/>
              <a:t> Al-</a:t>
            </a:r>
            <a:r>
              <a:rPr lang="en-US" sz="2400" b="1" i="1" dirty="0" err="1" smtClean="0"/>
              <a:t>Radhi</a:t>
            </a:r>
            <a:r>
              <a:rPr lang="en-US" sz="2400" b="1" i="1" dirty="0" smtClean="0"/>
              <a:t> </a:t>
            </a:r>
            <a:endParaRPr lang="en-US" sz="2400" b="1" dirty="0" smtClean="0"/>
          </a:p>
          <a:p>
            <a:r>
              <a:rPr lang="en-US" sz="2400" b="1" i="1" cap="none" dirty="0" err="1" smtClean="0"/>
              <a:t>Ph.D.MOLECULAR</a:t>
            </a:r>
            <a:r>
              <a:rPr lang="en-US" sz="2400" b="1" i="1" cap="none" dirty="0" smtClean="0"/>
              <a:t> </a:t>
            </a:r>
            <a:r>
              <a:rPr lang="en-US" sz="2400" b="1" i="1" dirty="0" smtClean="0"/>
              <a:t>cytology </a:t>
            </a:r>
            <a:endParaRPr lang="ar-IQ" sz="2400" b="1" dirty="0" smtClean="0"/>
          </a:p>
          <a:p>
            <a:endParaRPr lang="en-US" sz="700" b="1" dirty="0">
              <a:latin typeface="Times New Roman" pitchFamily="18" charset="0"/>
              <a:cs typeface="Times New Roman" pitchFamily="18" charset="0"/>
            </a:endParaRPr>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476672"/>
            <a:ext cx="4070679" cy="1371600"/>
          </a:xfrm>
        </p:spPr>
        <p:txBody>
          <a:bodyPr/>
          <a:lstStyle/>
          <a:p>
            <a:r>
              <a:rPr lang="en-US" b="1" dirty="0" smtClean="0"/>
              <a:t>1-Nerve cell body</a:t>
            </a:r>
            <a:r>
              <a:rPr lang="en-US" dirty="0" smtClean="0"/>
              <a:t/>
            </a:r>
            <a:br>
              <a:rPr lang="en-US" dirty="0" smtClean="0"/>
            </a:br>
            <a:endParaRPr lang="ar-IQ" dirty="0"/>
          </a:p>
        </p:txBody>
      </p:sp>
      <p:pic>
        <p:nvPicPr>
          <p:cNvPr id="6" name="Picture 2" descr="er of nc"/>
          <p:cNvPicPr>
            <a:picLocks noGrp="1"/>
          </p:cNvPicPr>
          <p:nvPr>
            <p:ph type="pic" idx="1"/>
          </p:nvPr>
        </p:nvPicPr>
        <p:blipFill>
          <a:blip r:embed="rId2" cstate="print"/>
          <a:srcRect l="23956" r="23956"/>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عنصر نائب للنص 3"/>
          <p:cNvSpPr>
            <a:spLocks noGrp="1"/>
          </p:cNvSpPr>
          <p:nvPr>
            <p:ph type="body" sz="half" idx="2"/>
          </p:nvPr>
        </p:nvSpPr>
        <p:spPr>
          <a:xfrm>
            <a:off x="539553" y="1902769"/>
            <a:ext cx="4464718" cy="3888432"/>
          </a:xfrm>
        </p:spPr>
        <p:txBody>
          <a:bodyPr>
            <a:normAutofit/>
          </a:bodyPr>
          <a:lstStyle/>
          <a:p>
            <a:pPr algn="l"/>
            <a:r>
              <a:rPr lang="en-US" sz="1900" cap="none" dirty="0" smtClean="0">
                <a:latin typeface="Bahnschrift Light" panose="020B0502040204020203" pitchFamily="34" charset="0"/>
              </a:rPr>
              <a:t>Under Electron Microscope, The Cell Body Contain Highly Developed Rough Endoplasmic Reticulum Organized Into Aggregation Of Parallel Cisternae. Between These Cisternae There Are Numerous Polyribosomes Suggestion That These Cell Synthesize Both Structural Proteins And Neurotransmitter Proteins Such As Acetylcholine</a:t>
            </a:r>
            <a:r>
              <a:rPr lang="en-US" dirty="0" smtClean="0"/>
              <a:t>. </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5" name="Picture 3" descr="nssl body"/>
          <p:cNvPicPr>
            <a:picLocks noGrp="1"/>
          </p:cNvPicPr>
          <p:nvPr>
            <p:ph sz="quarter" idx="13"/>
          </p:nvPr>
        </p:nvPicPr>
        <p:blipFill>
          <a:blip r:embed="rId2" cstate="print"/>
          <a:stretch>
            <a:fillRect/>
          </a:stretch>
        </p:blipFill>
        <p:spPr bwMode="auto">
          <a:xfrm>
            <a:off x="3956844" y="1671637"/>
            <a:ext cx="4352925" cy="305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عنصر نائب للنص 3"/>
          <p:cNvSpPr>
            <a:spLocks noGrp="1"/>
          </p:cNvSpPr>
          <p:nvPr>
            <p:ph type="body" sz="half" idx="2"/>
          </p:nvPr>
        </p:nvSpPr>
        <p:spPr>
          <a:xfrm>
            <a:off x="539552" y="1340768"/>
            <a:ext cx="3236506" cy="5517232"/>
          </a:xfrm>
        </p:spPr>
        <p:txBody>
          <a:bodyPr>
            <a:normAutofit/>
          </a:bodyPr>
          <a:lstStyle/>
          <a:p>
            <a:pPr algn="l"/>
            <a:r>
              <a:rPr lang="en-US" sz="1800" cap="none" dirty="0" smtClean="0">
                <a:latin typeface="Bahnschrift" panose="020B0502040204020203" pitchFamily="34" charset="0"/>
              </a:rPr>
              <a:t>Under The Light Microscope, The Rough Endoplasmic Reticulum And  Free Ribosomes Appear As Basophilic Granular Areas Called </a:t>
            </a:r>
            <a:r>
              <a:rPr lang="en-US" sz="1800" cap="none" dirty="0" err="1" smtClean="0">
                <a:solidFill>
                  <a:srgbClr val="FF0000"/>
                </a:solidFill>
                <a:latin typeface="Bahnschrift" panose="020B0502040204020203" pitchFamily="34" charset="0"/>
              </a:rPr>
              <a:t>Nissl</a:t>
            </a:r>
            <a:r>
              <a:rPr lang="en-US" sz="1800" cap="none" dirty="0" smtClean="0">
                <a:solidFill>
                  <a:srgbClr val="FF0000"/>
                </a:solidFill>
                <a:latin typeface="Bahnschrift" panose="020B0502040204020203" pitchFamily="34" charset="0"/>
              </a:rPr>
              <a:t> Body</a:t>
            </a:r>
            <a:r>
              <a:rPr lang="en-US" sz="1800" cap="none" dirty="0" smtClean="0">
                <a:latin typeface="Bahnschrift" panose="020B0502040204020203" pitchFamily="34" charset="0"/>
              </a:rPr>
              <a:t>.  The </a:t>
            </a:r>
            <a:r>
              <a:rPr lang="en-US" sz="1800" cap="none" dirty="0" err="1" smtClean="0">
                <a:latin typeface="Bahnschrift" panose="020B0502040204020203" pitchFamily="34" charset="0"/>
              </a:rPr>
              <a:t>Nissl</a:t>
            </a:r>
            <a:r>
              <a:rPr lang="en-US" sz="1800" cap="none" dirty="0" smtClean="0">
                <a:latin typeface="Bahnschrift" panose="020B0502040204020203" pitchFamily="34" charset="0"/>
              </a:rPr>
              <a:t> Body, Also Known As </a:t>
            </a:r>
            <a:r>
              <a:rPr lang="en-US" sz="1800" cap="none" dirty="0" err="1" smtClean="0">
                <a:latin typeface="Bahnschrift" panose="020B0502040204020203" pitchFamily="34" charset="0"/>
              </a:rPr>
              <a:t>Nissl</a:t>
            </a:r>
            <a:r>
              <a:rPr lang="en-US" sz="1800" cap="none" dirty="0" smtClean="0">
                <a:latin typeface="Bahnschrift" panose="020B0502040204020203" pitchFamily="34" charset="0"/>
              </a:rPr>
              <a:t> Or </a:t>
            </a:r>
            <a:r>
              <a:rPr lang="en-US" sz="1800" cap="none" dirty="0" err="1" smtClean="0">
                <a:latin typeface="Bahnschrift" panose="020B0502040204020203" pitchFamily="34" charset="0"/>
              </a:rPr>
              <a:t>Tigroid</a:t>
            </a:r>
            <a:r>
              <a:rPr lang="en-US" sz="1800" cap="none" dirty="0" smtClean="0">
                <a:latin typeface="Bahnschrift" panose="020B0502040204020203" pitchFamily="34" charset="0"/>
              </a:rPr>
              <a:t> Substance, Is A Large Basophilic Granular Bodies Found In Neuron Except The Axon Hillock Which Is Free</a:t>
            </a:r>
            <a:r>
              <a:rPr lang="en-US" cap="none" dirty="0" smtClean="0">
                <a:latin typeface="Bahnschrift" panose="020B0502040204020203" pitchFamily="34" charset="0"/>
              </a:rPr>
              <a:t>. </a:t>
            </a:r>
            <a:endParaRPr lang="ar-IQ" cap="none" dirty="0" smtClean="0">
              <a:latin typeface="Bahnschrift" panose="020B0502040204020203" pitchFamily="34" charset="0"/>
            </a:endParaRPr>
          </a:p>
          <a:p>
            <a:endParaRPr lang="ar-IQ" dirty="0">
              <a:latin typeface="Bahnschrift" panose="020B0502040204020203"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2-Axon(nerve fiber)</a:t>
            </a:r>
            <a:endParaRPr lang="ar-IQ" dirty="0"/>
          </a:p>
        </p:txBody>
      </p:sp>
      <p:sp>
        <p:nvSpPr>
          <p:cNvPr id="3" name="عنصر نائب للمحتوى 2"/>
          <p:cNvSpPr>
            <a:spLocks noGrp="1"/>
          </p:cNvSpPr>
          <p:nvPr>
            <p:ph sz="quarter" idx="13"/>
          </p:nvPr>
        </p:nvSpPr>
        <p:spPr/>
        <p:txBody>
          <a:bodyPr/>
          <a:lstStyle/>
          <a:p>
            <a:pPr algn="l"/>
            <a:r>
              <a:rPr lang="en-US" b="1" dirty="0" smtClean="0"/>
              <a:t>Is a single thread-like extension from cell .These axons is usually called nerve fibers</a:t>
            </a:r>
            <a:r>
              <a:rPr lang="en-US" b="1" u="sng" dirty="0" smtClean="0"/>
              <a:t> </a:t>
            </a:r>
            <a:r>
              <a:rPr lang="en-US" b="1" dirty="0" smtClean="0"/>
              <a:t>in the </a:t>
            </a:r>
            <a:r>
              <a:rPr lang="en-US" b="1" dirty="0" smtClean="0">
                <a:hlinkClick r:id="rId2"/>
              </a:rPr>
              <a:t>central nervous</a:t>
            </a:r>
            <a:r>
              <a:rPr lang="en-US" b="1" dirty="0" smtClean="0"/>
              <a:t> </a:t>
            </a:r>
            <a:r>
              <a:rPr lang="en-US" b="1" dirty="0" smtClean="0">
                <a:hlinkClick r:id="rId2"/>
              </a:rPr>
              <a:t>system </a:t>
            </a:r>
            <a:r>
              <a:rPr lang="en-US" b="1" dirty="0" smtClean="0"/>
              <a:t> and </a:t>
            </a:r>
            <a:r>
              <a:rPr lang="en-US" b="1" dirty="0" smtClean="0">
                <a:hlinkClick r:id="rId3"/>
              </a:rPr>
              <a:t>peripheral nervous system</a:t>
            </a:r>
            <a:r>
              <a:rPr lang="en-US" b="1" dirty="0" smtClean="0"/>
              <a:t>. A nerve fiber may be </a:t>
            </a:r>
            <a:r>
              <a:rPr lang="en-US" b="1" dirty="0" err="1" smtClean="0"/>
              <a:t>myelinated</a:t>
            </a:r>
            <a:r>
              <a:rPr lang="en-US" b="1" dirty="0" smtClean="0"/>
              <a:t> and/or </a:t>
            </a:r>
            <a:r>
              <a:rPr lang="en-US" b="1" dirty="0" err="1" smtClean="0"/>
              <a:t>unmyelinated</a:t>
            </a:r>
            <a:endParaRPr lang="ar-IQ" b="1" dirty="0" smtClean="0"/>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3-D</a:t>
            </a:r>
            <a:r>
              <a:rPr lang="en-US" b="1" dirty="0" smtClean="0"/>
              <a:t>endrites</a:t>
            </a:r>
            <a:endParaRPr lang="ar-IQ" dirty="0"/>
          </a:p>
        </p:txBody>
      </p:sp>
      <p:sp>
        <p:nvSpPr>
          <p:cNvPr id="3" name="عنصر نائب للمحتوى 2"/>
          <p:cNvSpPr>
            <a:spLocks noGrp="1"/>
          </p:cNvSpPr>
          <p:nvPr>
            <p:ph sz="quarter" idx="13"/>
          </p:nvPr>
        </p:nvSpPr>
        <p:spPr/>
        <p:txBody>
          <a:bodyPr>
            <a:normAutofit fontScale="92500" lnSpcReduction="10000"/>
          </a:bodyPr>
          <a:lstStyle/>
          <a:p>
            <a:pPr algn="l"/>
            <a:r>
              <a:rPr lang="en-US" dirty="0" smtClean="0"/>
              <a:t>1-They are the short.                                               </a:t>
            </a:r>
          </a:p>
          <a:p>
            <a:pPr algn="l"/>
            <a:r>
              <a:rPr lang="en-US" dirty="0" smtClean="0"/>
              <a:t>2-  tapering and branched projections of               </a:t>
            </a:r>
            <a:r>
              <a:rPr lang="ar-SA" smtClean="0"/>
              <a:t> </a:t>
            </a:r>
            <a:endParaRPr lang="en-US" smtClean="0"/>
          </a:p>
          <a:p>
            <a:pPr algn="l"/>
            <a:r>
              <a:rPr lang="en-US" dirty="0" smtClean="0"/>
              <a:t> </a:t>
            </a:r>
            <a:r>
              <a:rPr lang="en-US" dirty="0" smtClean="0">
                <a:hlinkClick r:id="rId2"/>
              </a:rPr>
              <a:t>neuron</a:t>
            </a:r>
            <a:r>
              <a:rPr lang="en-US" dirty="0" smtClean="0"/>
              <a:t>  .</a:t>
            </a:r>
          </a:p>
          <a:p>
            <a:pPr algn="l"/>
            <a:r>
              <a:rPr lang="en-US" dirty="0" smtClean="0"/>
              <a:t>3-  that act to propagate the </a:t>
            </a:r>
            <a:r>
              <a:rPr lang="en-US" dirty="0" smtClean="0">
                <a:hlinkClick r:id="rId3"/>
              </a:rPr>
              <a:t>electrochemical stimulation</a:t>
            </a:r>
            <a:r>
              <a:rPr lang="en-US" dirty="0" smtClean="0"/>
              <a:t> received from other neural cells to the cell body .</a:t>
            </a:r>
          </a:p>
          <a:p>
            <a:pPr algn="l"/>
            <a:endParaRPr lang="en-US" dirty="0" smtClean="0"/>
          </a:p>
          <a:p>
            <a:pPr algn="l"/>
            <a:r>
              <a:rPr lang="en-US" dirty="0" smtClean="0"/>
              <a:t>4- Their cytoplasm contains </a:t>
            </a:r>
            <a:r>
              <a:rPr lang="en-US" dirty="0" err="1" smtClean="0"/>
              <a:t>Nissel</a:t>
            </a:r>
            <a:r>
              <a:rPr lang="en-US" dirty="0" smtClean="0"/>
              <a:t> bodies, mitochondria and other organelles but lacking Golgi apparatus</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oy With Question   Clip Art Gallery">
            <a:hlinkClick r:id="rId2" tooltip="&quot;Boy With Question   Clip Art Gallery&quot;"/>
          </p:cNvPr>
          <p:cNvPicPr/>
          <p:nvPr/>
        </p:nvPicPr>
        <p:blipFill>
          <a:blip r:embed="rId3" cstate="print"/>
          <a:srcRect/>
          <a:stretch>
            <a:fillRect/>
          </a:stretch>
        </p:blipFill>
        <p:spPr bwMode="auto">
          <a:xfrm>
            <a:off x="0" y="0"/>
            <a:ext cx="4500562" cy="6858000"/>
          </a:xfrm>
          <a:prstGeom prst="rect">
            <a:avLst/>
          </a:prstGeom>
          <a:noFill/>
          <a:ln w="9525">
            <a:noFill/>
            <a:miter lim="800000"/>
            <a:headEnd/>
            <a:tailEnd/>
          </a:ln>
        </p:spPr>
      </p:pic>
      <p:sp>
        <p:nvSpPr>
          <p:cNvPr id="3" name="شكل بيضاوي 2"/>
          <p:cNvSpPr/>
          <p:nvPr/>
        </p:nvSpPr>
        <p:spPr>
          <a:xfrm>
            <a:off x="642910" y="214290"/>
            <a:ext cx="3786214" cy="2714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solidFill>
                  <a:schemeClr val="tx1"/>
                </a:solidFill>
                <a:latin typeface="Times New Roman" pitchFamily="18" charset="0"/>
                <a:ea typeface="Times New Roman" pitchFamily="18" charset="0"/>
                <a:cs typeface="Times New Roman" pitchFamily="18" charset="0"/>
              </a:rPr>
              <a:t>What is the Nerve synapses </a:t>
            </a:r>
            <a:endParaRPr lang="ar-IQ" sz="3600" dirty="0">
              <a:solidFill>
                <a:schemeClr val="tx1"/>
              </a:solidFill>
            </a:endParaRPr>
          </a:p>
        </p:txBody>
      </p:sp>
      <p:sp>
        <p:nvSpPr>
          <p:cNvPr id="4" name="مستطيل 3"/>
          <p:cNvSpPr/>
          <p:nvPr/>
        </p:nvSpPr>
        <p:spPr>
          <a:xfrm>
            <a:off x="4500562" y="0"/>
            <a:ext cx="46434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pPr>
            <a:endParaRPr lang="en-US" sz="2800" dirty="0" smtClean="0"/>
          </a:p>
          <a:p>
            <a:pPr fontAlgn="base">
              <a:spcBef>
                <a:spcPct val="0"/>
              </a:spcBef>
              <a:spcAft>
                <a:spcPct val="0"/>
              </a:spcAft>
            </a:pPr>
            <a:endParaRPr lang="en-US" sz="2800" dirty="0" smtClean="0"/>
          </a:p>
          <a:p>
            <a:pPr fontAlgn="base">
              <a:spcBef>
                <a:spcPct val="0"/>
              </a:spcBef>
              <a:spcAft>
                <a:spcPct val="0"/>
              </a:spcAft>
            </a:pPr>
            <a:r>
              <a:rPr lang="en-US" sz="2800" dirty="0" smtClean="0"/>
              <a:t>In the </a:t>
            </a:r>
            <a:r>
              <a:rPr lang="en-US" sz="2800" dirty="0" smtClean="0">
                <a:hlinkClick r:id="rId4" tooltip="Nervous system"/>
              </a:rPr>
              <a:t>nervous system</a:t>
            </a:r>
            <a:r>
              <a:rPr lang="en-US" sz="2800" dirty="0" smtClean="0"/>
              <a:t>, a </a:t>
            </a:r>
            <a:r>
              <a:rPr lang="en-US" sz="2800" b="1" dirty="0" smtClean="0"/>
              <a:t>synapse</a:t>
            </a:r>
            <a:r>
              <a:rPr lang="en-US" sz="2800" dirty="0" smtClean="0"/>
              <a:t> is a structure that permits a </a:t>
            </a:r>
            <a:r>
              <a:rPr lang="en-US" sz="2800" dirty="0" smtClean="0">
                <a:hlinkClick r:id="rId5" tooltip="Neuron"/>
              </a:rPr>
              <a:t>neuron</a:t>
            </a:r>
            <a:r>
              <a:rPr lang="en-US" sz="2800" dirty="0" smtClean="0"/>
              <a:t> (or nerve cell) to pass an electrical or chemical signal to another neuron or to the target effecter cell.</a:t>
            </a:r>
            <a:endParaRPr lang="ar-IQ" sz="2800" dirty="0">
              <a:solidFill>
                <a:schemeClr val="bg1"/>
              </a:solidFill>
            </a:endParaRPr>
          </a:p>
        </p:txBody>
      </p:sp>
      <p:pic>
        <p:nvPicPr>
          <p:cNvPr id="1026" name="Picture 2" descr="C:\Users\dell\Desktop\SynapseSchematic_lines.svg.png"/>
          <p:cNvPicPr>
            <a:picLocks noChangeAspect="1" noChangeArrowheads="1"/>
          </p:cNvPicPr>
          <p:nvPr/>
        </p:nvPicPr>
        <p:blipFill>
          <a:blip r:embed="rId6" cstate="print"/>
          <a:srcRect/>
          <a:stretch>
            <a:fillRect/>
          </a:stretch>
        </p:blipFill>
        <p:spPr bwMode="auto">
          <a:xfrm>
            <a:off x="4788024" y="620688"/>
            <a:ext cx="4176464" cy="1619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صورة 1" descr="Any Questions Clipart Any Questions Clipart">
            <a:hlinkClick r:id="rId2" tooltip="&quot;Any Questions Clipart Any Questions Clipart&quot;"/>
          </p:cNvPr>
          <p:cNvPicPr/>
          <p:nvPr/>
        </p:nvPicPr>
        <p:blipFill>
          <a:blip r:embed="rId3" cstate="print"/>
          <a:srcRect/>
          <a:stretch>
            <a:fillRect/>
          </a:stretch>
        </p:blipFill>
        <p:spPr bwMode="auto">
          <a:xfrm>
            <a:off x="2799160" y="-11507"/>
            <a:ext cx="3429024" cy="6858000"/>
          </a:xfrm>
          <a:prstGeom prst="rect">
            <a:avLst/>
          </a:prstGeom>
          <a:noFill/>
          <a:ln w="9525">
            <a:noFill/>
            <a:miter lim="800000"/>
            <a:headEnd/>
            <a:tailEnd/>
          </a:ln>
        </p:spPr>
      </p:pic>
      <p:sp>
        <p:nvSpPr>
          <p:cNvPr id="3" name="مستطيل 2"/>
          <p:cNvSpPr/>
          <p:nvPr/>
        </p:nvSpPr>
        <p:spPr>
          <a:xfrm>
            <a:off x="107504" y="1484784"/>
            <a:ext cx="3312368" cy="2123658"/>
          </a:xfrm>
          <a:prstGeom prst="rect">
            <a:avLst/>
          </a:prstGeom>
        </p:spPr>
        <p:txBody>
          <a:bodyPr wrap="square">
            <a:spAutoFit/>
          </a:bodyPr>
          <a:lstStyle/>
          <a:p>
            <a:r>
              <a:rPr lang="en-US" sz="4400" b="1" dirty="0" smtClean="0">
                <a:latin typeface="Times New Roman" pitchFamily="18" charset="0"/>
                <a:ea typeface="Times New Roman" pitchFamily="18" charset="0"/>
                <a:cs typeface="Times New Roman" pitchFamily="18" charset="0"/>
              </a:rPr>
              <a:t>What are the classified of Synapses</a:t>
            </a:r>
            <a:endParaRPr lang="ar-IQ" sz="4400" dirty="0"/>
          </a:p>
        </p:txBody>
      </p:sp>
      <p:sp>
        <p:nvSpPr>
          <p:cNvPr id="4" name="مستطيل 3"/>
          <p:cNvSpPr/>
          <p:nvPr/>
        </p:nvSpPr>
        <p:spPr>
          <a:xfrm>
            <a:off x="4716016" y="1571612"/>
            <a:ext cx="4642298" cy="4278094"/>
          </a:xfrm>
          <a:prstGeom prst="rect">
            <a:avLst/>
          </a:prstGeom>
        </p:spPr>
        <p:txBody>
          <a:bodyPr wrap="square">
            <a:spAutoFit/>
          </a:bodyPr>
          <a:lstStyle/>
          <a:p>
            <a:pPr lvl="0" fontAlgn="base">
              <a:spcBef>
                <a:spcPct val="0"/>
              </a:spcBef>
              <a:spcAft>
                <a:spcPct val="0"/>
              </a:spcAft>
            </a:pPr>
            <a:endParaRPr lang="en-US" sz="36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3600" b="1" dirty="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36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3600" b="1" dirty="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8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8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3600" b="1" dirty="0">
              <a:solidFill>
                <a:srgbClr val="FF0000"/>
              </a:solidFill>
              <a:latin typeface="Times New Roman" pitchFamily="18" charset="0"/>
              <a:cs typeface="Times New Roman" pitchFamily="18" charset="0"/>
            </a:endParaRPr>
          </a:p>
          <a:p>
            <a:pPr lvl="0" fontAlgn="base">
              <a:spcBef>
                <a:spcPct val="0"/>
              </a:spcBef>
              <a:spcAft>
                <a:spcPct val="0"/>
              </a:spcAft>
            </a:pPr>
            <a:endParaRPr lang="en-US" sz="3600" b="1" dirty="0" smtClean="0">
              <a:solidFill>
                <a:srgbClr val="FF0000"/>
              </a:solidFill>
              <a:latin typeface="Arial" pitchFamily="34" charset="0"/>
              <a:cs typeface="Arial" pitchFamily="34" charset="0"/>
            </a:endParaRPr>
          </a:p>
        </p:txBody>
      </p:sp>
      <p:sp>
        <p:nvSpPr>
          <p:cNvPr id="5" name="مستطيل 4"/>
          <p:cNvSpPr/>
          <p:nvPr/>
        </p:nvSpPr>
        <p:spPr>
          <a:xfrm>
            <a:off x="5541890" y="1772816"/>
            <a:ext cx="3816424" cy="2246769"/>
          </a:xfrm>
          <a:prstGeom prst="rect">
            <a:avLst/>
          </a:prstGeom>
        </p:spPr>
        <p:txBody>
          <a:bodyPr wrap="square">
            <a:spAutoFit/>
          </a:bodyPr>
          <a:lstStyle/>
          <a:p>
            <a:endParaRPr lang="en-US" sz="2800" dirty="0" smtClean="0"/>
          </a:p>
          <a:p>
            <a:r>
              <a:rPr lang="en-US" sz="2800" dirty="0" smtClean="0"/>
              <a:t>1-</a:t>
            </a:r>
            <a:r>
              <a:rPr lang="en-US" sz="2800" b="1" dirty="0" smtClean="0"/>
              <a:t>Axodendritic </a:t>
            </a:r>
          </a:p>
          <a:p>
            <a:r>
              <a:rPr lang="en-US" sz="2800" b="1" dirty="0" smtClean="0"/>
              <a:t>2-Axosomatic</a:t>
            </a:r>
          </a:p>
          <a:p>
            <a:r>
              <a:rPr lang="en-US" sz="2800" b="1" dirty="0" smtClean="0"/>
              <a:t>3-Axoaxonic</a:t>
            </a:r>
          </a:p>
          <a:p>
            <a:r>
              <a:rPr lang="en-US" sz="2800" b="1" dirty="0" smtClean="0"/>
              <a:t>4-Dendrodendritic</a:t>
            </a:r>
            <a:endParaRPr lang="ar-IQ" sz="2800" b="1" dirty="0">
              <a:solidFill>
                <a:srgbClr val="2F0BB5"/>
              </a:solidFill>
            </a:endParaRPr>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46" y="4979590"/>
            <a:ext cx="7773324" cy="811610"/>
          </a:xfrm>
        </p:spPr>
        <p:txBody>
          <a:bodyPr>
            <a:normAutofit/>
          </a:bodyPr>
          <a:lstStyle/>
          <a:p>
            <a:r>
              <a:rPr lang="ar-IQ" dirty="0" smtClean="0"/>
              <a:t> </a:t>
            </a:r>
            <a:r>
              <a:rPr lang="en-US" sz="3600" b="1" i="1" dirty="0" smtClean="0"/>
              <a:t>Synapses</a:t>
            </a:r>
            <a:endParaRPr lang="ar-IQ" b="1" i="1" dirty="0"/>
          </a:p>
        </p:txBody>
      </p:sp>
      <p:sp>
        <p:nvSpPr>
          <p:cNvPr id="3" name="عنصر نائب للصورة 2"/>
          <p:cNvSpPr>
            <a:spLocks noGrp="1"/>
          </p:cNvSpPr>
          <p:nvPr>
            <p:ph type="pic" idx="1"/>
          </p:nvPr>
        </p:nvSpPr>
        <p:spPr/>
      </p:sp>
      <p:sp>
        <p:nvSpPr>
          <p:cNvPr id="4" name="عنصر نائب للنص 3"/>
          <p:cNvSpPr>
            <a:spLocks noGrp="1"/>
          </p:cNvSpPr>
          <p:nvPr>
            <p:ph type="body" sz="half" idx="2"/>
          </p:nvPr>
        </p:nvSpPr>
        <p:spPr/>
        <p:txBody>
          <a:bodyPr/>
          <a:lstStyle/>
          <a:p>
            <a:endParaRPr lang="ar-IQ"/>
          </a:p>
        </p:txBody>
      </p:sp>
      <p:pic>
        <p:nvPicPr>
          <p:cNvPr id="2050" name="Picture 2" descr="C:\Users\dell\Desktop\1024px-Blausen_0843_SynapseTypes.png"/>
          <p:cNvPicPr>
            <a:picLocks noChangeAspect="1" noChangeArrowheads="1"/>
          </p:cNvPicPr>
          <p:nvPr/>
        </p:nvPicPr>
        <p:blipFill>
          <a:blip r:embed="rId2" cstate="print"/>
          <a:srcRect/>
          <a:stretch>
            <a:fillRect/>
          </a:stretch>
        </p:blipFill>
        <p:spPr bwMode="auto">
          <a:xfrm>
            <a:off x="685331" y="404664"/>
            <a:ext cx="8135141" cy="47040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igure Sitting In A Blue Question Mark">
            <a:hlinkClick r:id="rId2" tooltip="&quot;Figure Sitting In A Blue Question Mark&quot;"/>
          </p:cNvPr>
          <p:cNvPicPr/>
          <p:nvPr/>
        </p:nvPicPr>
        <p:blipFill>
          <a:blip r:embed="rId3" cstate="print"/>
          <a:srcRect/>
          <a:stretch>
            <a:fillRect/>
          </a:stretch>
        </p:blipFill>
        <p:spPr bwMode="auto">
          <a:xfrm>
            <a:off x="214282" y="1"/>
            <a:ext cx="3571900" cy="5429264"/>
          </a:xfrm>
          <a:prstGeom prst="rect">
            <a:avLst/>
          </a:prstGeom>
          <a:noFill/>
          <a:ln w="9525">
            <a:noFill/>
            <a:miter lim="800000"/>
            <a:headEnd/>
            <a:tailEnd/>
          </a:ln>
        </p:spPr>
      </p:pic>
      <p:sp>
        <p:nvSpPr>
          <p:cNvPr id="3" name="مستطيل 2"/>
          <p:cNvSpPr/>
          <p:nvPr/>
        </p:nvSpPr>
        <p:spPr>
          <a:xfrm>
            <a:off x="0" y="4509120"/>
            <a:ext cx="4499992" cy="1938992"/>
          </a:xfrm>
          <a:prstGeom prst="rect">
            <a:avLst/>
          </a:prstGeom>
        </p:spPr>
        <p:txBody>
          <a:bodyPr wrap="square">
            <a:spAutoFit/>
          </a:bodyPr>
          <a:lstStyle/>
          <a:p>
            <a:r>
              <a:rPr lang="en-US" sz="4000" b="1" dirty="0" smtClean="0"/>
              <a:t>What is the classified of Neurons  </a:t>
            </a:r>
            <a:endParaRPr lang="ar-IQ" sz="4000" b="1" dirty="0"/>
          </a:p>
        </p:txBody>
      </p:sp>
      <p:sp>
        <p:nvSpPr>
          <p:cNvPr id="4" name="مستطيل 3"/>
          <p:cNvSpPr/>
          <p:nvPr/>
        </p:nvSpPr>
        <p:spPr>
          <a:xfrm>
            <a:off x="4427984" y="476672"/>
            <a:ext cx="4357718" cy="5262979"/>
          </a:xfrm>
          <a:prstGeom prst="rect">
            <a:avLst/>
          </a:prstGeom>
        </p:spPr>
        <p:txBody>
          <a:bodyPr wrap="square">
            <a:spAutoFit/>
          </a:bodyPr>
          <a:lstStyle/>
          <a:p>
            <a:r>
              <a:rPr lang="en-US" sz="2800" b="1" dirty="0" smtClean="0">
                <a:solidFill>
                  <a:srgbClr val="FF0000"/>
                </a:solidFill>
              </a:rPr>
              <a:t>1-Structural classification</a:t>
            </a:r>
          </a:p>
          <a:p>
            <a:r>
              <a:rPr lang="en-US" sz="2800" b="1" dirty="0" smtClean="0"/>
              <a:t>A- </a:t>
            </a:r>
            <a:r>
              <a:rPr lang="en-US" sz="2800" b="1" dirty="0" err="1" smtClean="0"/>
              <a:t>Multipolar</a:t>
            </a:r>
            <a:r>
              <a:rPr lang="en-US" sz="2800" b="1" dirty="0" smtClean="0"/>
              <a:t> neurons</a:t>
            </a:r>
          </a:p>
          <a:p>
            <a:r>
              <a:rPr lang="en-US" sz="2800" b="1" dirty="0" smtClean="0"/>
              <a:t>B- Bipolar neurons </a:t>
            </a:r>
          </a:p>
          <a:p>
            <a:r>
              <a:rPr lang="en-US" sz="2800" b="1" dirty="0" smtClean="0"/>
              <a:t> C- </a:t>
            </a:r>
            <a:r>
              <a:rPr lang="en-US" sz="2800" b="1" dirty="0" err="1" smtClean="0"/>
              <a:t>Pseudounipolar</a:t>
            </a:r>
            <a:r>
              <a:rPr lang="en-US" sz="2800" b="1" dirty="0" smtClean="0"/>
              <a:t> neurons </a:t>
            </a:r>
          </a:p>
          <a:p>
            <a:r>
              <a:rPr lang="en-US" sz="2800" b="1" dirty="0" smtClean="0"/>
              <a:t>D- </a:t>
            </a:r>
            <a:r>
              <a:rPr lang="en-US" sz="2800" b="1" dirty="0" err="1" smtClean="0"/>
              <a:t>Unipolar</a:t>
            </a:r>
            <a:r>
              <a:rPr lang="en-US" sz="2800" b="1" dirty="0" smtClean="0"/>
              <a:t> brush cells</a:t>
            </a:r>
          </a:p>
          <a:p>
            <a:r>
              <a:rPr lang="en-US" sz="2800" b="1" dirty="0" smtClean="0"/>
              <a:t> E-</a:t>
            </a:r>
            <a:r>
              <a:rPr lang="en-US" sz="2800" b="1" dirty="0" err="1" smtClean="0"/>
              <a:t>Anaxonic</a:t>
            </a:r>
            <a:r>
              <a:rPr lang="en-US" sz="2800" b="1" dirty="0" smtClean="0"/>
              <a:t> neurons</a:t>
            </a:r>
          </a:p>
          <a:p>
            <a:r>
              <a:rPr lang="en-US" sz="2800" b="1" dirty="0" smtClean="0">
                <a:solidFill>
                  <a:srgbClr val="FF0000"/>
                </a:solidFill>
              </a:rPr>
              <a:t>2-Functional classification</a:t>
            </a:r>
          </a:p>
          <a:p>
            <a:r>
              <a:rPr lang="en-US" sz="2800" b="1" dirty="0" smtClean="0"/>
              <a:t>1-Motor (efferent) neurons</a:t>
            </a:r>
          </a:p>
          <a:p>
            <a:r>
              <a:rPr lang="en-US" sz="2800" b="1" dirty="0" smtClean="0"/>
              <a:t>2-Sensory (afferent) neurons    </a:t>
            </a:r>
          </a:p>
          <a:p>
            <a:r>
              <a:rPr lang="en-US" sz="2800" b="1" dirty="0" smtClean="0"/>
              <a:t>3-Interneurons (association neurons)</a:t>
            </a:r>
            <a:endParaRPr lang="ar-IQ" sz="2800" b="1" dirty="0">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 Multipolar neurons</a:t>
            </a:r>
            <a:br>
              <a:rPr lang="en-US" dirty="0"/>
            </a:br>
            <a:endParaRPr lang="ar-IQ" dirty="0"/>
          </a:p>
        </p:txBody>
      </p:sp>
      <p:pic>
        <p:nvPicPr>
          <p:cNvPr id="4" name="عنصر نائب للمحتوى 3"/>
          <p:cNvPicPr>
            <a:picLocks noGrp="1" noChangeAspect="1"/>
          </p:cNvPicPr>
          <p:nvPr>
            <p:ph sz="quarter" idx="13"/>
          </p:nvPr>
        </p:nvPicPr>
        <p:blipFill>
          <a:blip r:embed="rId2"/>
          <a:stretch>
            <a:fillRect/>
          </a:stretch>
        </p:blipFill>
        <p:spPr>
          <a:xfrm>
            <a:off x="2411760" y="2996952"/>
            <a:ext cx="4680026" cy="3424237"/>
          </a:xfrm>
          <a:prstGeom prst="rect">
            <a:avLst/>
          </a:prstGeom>
        </p:spPr>
      </p:pic>
      <p:sp>
        <p:nvSpPr>
          <p:cNvPr id="5" name="مستطيل 4"/>
          <p:cNvSpPr/>
          <p:nvPr/>
        </p:nvSpPr>
        <p:spPr>
          <a:xfrm>
            <a:off x="251520" y="1830159"/>
            <a:ext cx="8352928" cy="646331"/>
          </a:xfrm>
          <a:prstGeom prst="rect">
            <a:avLst/>
          </a:prstGeom>
        </p:spPr>
        <p:txBody>
          <a:bodyPr wrap="square">
            <a:spAutoFit/>
          </a:bodyPr>
          <a:lstStyle/>
          <a:p>
            <a:r>
              <a:rPr lang="en-US" dirty="0"/>
              <a:t>Have 3 or more processes coming off </a:t>
            </a:r>
            <a:r>
              <a:rPr lang="en-US" dirty="0" smtClean="0"/>
              <a:t>the </a:t>
            </a:r>
            <a:r>
              <a:rPr lang="en-US" dirty="0"/>
              <a:t>soma (cell body). They are the major neuron type in the CNS and </a:t>
            </a:r>
            <a:r>
              <a:rPr lang="en-US" dirty="0" smtClean="0"/>
              <a:t>include </a:t>
            </a:r>
            <a:r>
              <a:rPr lang="en-US" dirty="0"/>
              <a:t>interneurons and motor neurons.</a:t>
            </a:r>
            <a:endParaRPr lang="ar-IQ" dirty="0"/>
          </a:p>
        </p:txBody>
      </p:sp>
    </p:spTree>
    <p:extLst>
      <p:ext uri="{BB962C8B-B14F-4D97-AF65-F5344CB8AC3E}">
        <p14:creationId xmlns:p14="http://schemas.microsoft.com/office/powerpoint/2010/main" val="161376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 Bipolar neurons </a:t>
            </a:r>
            <a:br>
              <a:rPr lang="en-US" dirty="0"/>
            </a:br>
            <a:endParaRPr lang="ar-IQ" dirty="0"/>
          </a:p>
        </p:txBody>
      </p:sp>
      <p:pic>
        <p:nvPicPr>
          <p:cNvPr id="4" name="عنصر نائب للمحتوى 3"/>
          <p:cNvPicPr>
            <a:picLocks noGrp="1" noChangeAspect="1"/>
          </p:cNvPicPr>
          <p:nvPr>
            <p:ph sz="quarter" idx="13"/>
          </p:nvPr>
        </p:nvPicPr>
        <p:blipFill>
          <a:blip r:embed="rId2"/>
          <a:stretch>
            <a:fillRect/>
          </a:stretch>
        </p:blipFill>
        <p:spPr>
          <a:xfrm>
            <a:off x="2233982" y="2780928"/>
            <a:ext cx="4676037" cy="3420152"/>
          </a:xfrm>
          <a:prstGeom prst="rect">
            <a:avLst/>
          </a:prstGeom>
        </p:spPr>
      </p:pic>
      <p:sp>
        <p:nvSpPr>
          <p:cNvPr id="5" name="مستطيل 4"/>
          <p:cNvSpPr/>
          <p:nvPr/>
        </p:nvSpPr>
        <p:spPr>
          <a:xfrm>
            <a:off x="685332" y="1678614"/>
            <a:ext cx="7487068" cy="923330"/>
          </a:xfrm>
          <a:prstGeom prst="rect">
            <a:avLst/>
          </a:prstGeom>
        </p:spPr>
        <p:txBody>
          <a:bodyPr wrap="square">
            <a:spAutoFit/>
          </a:bodyPr>
          <a:lstStyle/>
          <a:p>
            <a:r>
              <a:rPr lang="en-US" dirty="0"/>
              <a:t>Sensory neurons that have two processes </a:t>
            </a:r>
            <a:r>
              <a:rPr lang="en-US" dirty="0" smtClean="0"/>
              <a:t>coming off </a:t>
            </a:r>
            <a:r>
              <a:rPr lang="en-US" dirty="0"/>
              <a:t>the soma, one dendrite and one axon, found in the retina of the eye , </a:t>
            </a:r>
            <a:r>
              <a:rPr lang="en-US" dirty="0" smtClean="0"/>
              <a:t>inner </a:t>
            </a:r>
            <a:r>
              <a:rPr lang="en-US" dirty="0"/>
              <a:t>ear and in the olfactory area of the brain</a:t>
            </a:r>
            <a:endParaRPr lang="ar-IQ" dirty="0"/>
          </a:p>
        </p:txBody>
      </p:sp>
    </p:spTree>
    <p:extLst>
      <p:ext uri="{BB962C8B-B14F-4D97-AF65-F5344CB8AC3E}">
        <p14:creationId xmlns:p14="http://schemas.microsoft.com/office/powerpoint/2010/main" val="22135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Learning objective </a:t>
            </a:r>
            <a:endParaRPr lang="ar-IQ" dirty="0"/>
          </a:p>
        </p:txBody>
      </p:sp>
      <p:sp>
        <p:nvSpPr>
          <p:cNvPr id="3" name="عنصر نائب للمحتوى 2"/>
          <p:cNvSpPr>
            <a:spLocks noGrp="1"/>
          </p:cNvSpPr>
          <p:nvPr>
            <p:ph sz="quarter" idx="13"/>
          </p:nvPr>
        </p:nvSpPr>
        <p:spPr/>
        <p:txBody>
          <a:bodyPr/>
          <a:lstStyle/>
          <a:p>
            <a:pPr algn="l"/>
            <a:r>
              <a:rPr lang="en-US" sz="3200" b="1" dirty="0" smtClean="0"/>
              <a:t>1-Definition the nervous tissue</a:t>
            </a:r>
          </a:p>
          <a:p>
            <a:pPr algn="l"/>
            <a:r>
              <a:rPr lang="en-US" sz="3200" b="1" dirty="0" smtClean="0"/>
              <a:t>2- Structures of the  neurons </a:t>
            </a:r>
          </a:p>
          <a:p>
            <a:pPr algn="l"/>
            <a:r>
              <a:rPr lang="en-US" sz="3200" b="1" dirty="0" smtClean="0"/>
              <a:t>3- Classified of Neurons </a:t>
            </a:r>
          </a:p>
          <a:p>
            <a:pPr algn="l"/>
            <a:r>
              <a:rPr lang="en-US" sz="3200" b="1" dirty="0" smtClean="0"/>
              <a:t>(Structural and Functional ) </a:t>
            </a:r>
            <a:endParaRPr lang="ar-IQ" sz="3200" b="1" dirty="0" smtClean="0"/>
          </a:p>
          <a:p>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C- </a:t>
            </a:r>
            <a:r>
              <a:rPr lang="en-US" dirty="0" err="1"/>
              <a:t>Pseudounipolar</a:t>
            </a:r>
            <a:r>
              <a:rPr lang="en-US" dirty="0"/>
              <a:t> neurons </a:t>
            </a:r>
            <a:br>
              <a:rPr lang="en-US" dirty="0"/>
            </a:br>
            <a:endParaRPr lang="ar-IQ" dirty="0"/>
          </a:p>
        </p:txBody>
      </p:sp>
      <p:pic>
        <p:nvPicPr>
          <p:cNvPr id="4" name="عنصر نائب للمحتوى 3"/>
          <p:cNvPicPr>
            <a:picLocks noGrp="1" noChangeAspect="1"/>
          </p:cNvPicPr>
          <p:nvPr>
            <p:ph sz="quarter" idx="13"/>
          </p:nvPr>
        </p:nvPicPr>
        <p:blipFill>
          <a:blip r:embed="rId2"/>
          <a:stretch>
            <a:fillRect/>
          </a:stretch>
        </p:blipFill>
        <p:spPr>
          <a:xfrm>
            <a:off x="2230933" y="2369005"/>
            <a:ext cx="4682134" cy="3420152"/>
          </a:xfrm>
          <a:prstGeom prst="rect">
            <a:avLst/>
          </a:prstGeom>
        </p:spPr>
      </p:pic>
      <p:sp>
        <p:nvSpPr>
          <p:cNvPr id="5" name="مستطيل 4"/>
          <p:cNvSpPr/>
          <p:nvPr/>
        </p:nvSpPr>
        <p:spPr>
          <a:xfrm>
            <a:off x="709492" y="1753030"/>
            <a:ext cx="7534916" cy="646331"/>
          </a:xfrm>
          <a:prstGeom prst="rect">
            <a:avLst/>
          </a:prstGeom>
        </p:spPr>
        <p:txBody>
          <a:bodyPr wrap="square">
            <a:spAutoFit/>
          </a:bodyPr>
          <a:lstStyle/>
          <a:p>
            <a:r>
              <a:rPr lang="en-US" dirty="0"/>
              <a:t>Sensory neurons that have one process that </a:t>
            </a:r>
            <a:r>
              <a:rPr lang="en-US" dirty="0" smtClean="0"/>
              <a:t>splits </a:t>
            </a:r>
            <a:r>
              <a:rPr lang="en-US" dirty="0"/>
              <a:t>into two branches, forming the axon and dendrite</a:t>
            </a:r>
            <a:endParaRPr lang="ar-IQ" dirty="0"/>
          </a:p>
        </p:txBody>
      </p:sp>
    </p:spTree>
    <p:extLst>
      <p:ext uri="{BB962C8B-B14F-4D97-AF65-F5344CB8AC3E}">
        <p14:creationId xmlns:p14="http://schemas.microsoft.com/office/powerpoint/2010/main" val="2136497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 Unipolar brush cells</a:t>
            </a:r>
            <a:br>
              <a:rPr lang="en-US" dirty="0"/>
            </a:br>
            <a:endParaRPr lang="ar-IQ" dirty="0"/>
          </a:p>
        </p:txBody>
      </p:sp>
      <p:pic>
        <p:nvPicPr>
          <p:cNvPr id="4" name="عنصر نائب للمحتوى 3"/>
          <p:cNvPicPr>
            <a:picLocks noGrp="1" noChangeAspect="1"/>
          </p:cNvPicPr>
          <p:nvPr>
            <p:ph sz="quarter" idx="13"/>
          </p:nvPr>
        </p:nvPicPr>
        <p:blipFill>
          <a:blip r:embed="rId2"/>
          <a:stretch>
            <a:fillRect/>
          </a:stretch>
        </p:blipFill>
        <p:spPr>
          <a:xfrm>
            <a:off x="2230933" y="2369005"/>
            <a:ext cx="4682134" cy="3420152"/>
          </a:xfrm>
          <a:prstGeom prst="rect">
            <a:avLst/>
          </a:prstGeom>
        </p:spPr>
      </p:pic>
      <p:sp>
        <p:nvSpPr>
          <p:cNvPr id="5" name="مستطيل 4"/>
          <p:cNvSpPr/>
          <p:nvPr/>
        </p:nvSpPr>
        <p:spPr>
          <a:xfrm>
            <a:off x="827584" y="1553186"/>
            <a:ext cx="7776864" cy="923330"/>
          </a:xfrm>
          <a:prstGeom prst="rect">
            <a:avLst/>
          </a:prstGeom>
        </p:spPr>
        <p:txBody>
          <a:bodyPr wrap="square">
            <a:spAutoFit/>
          </a:bodyPr>
          <a:lstStyle/>
          <a:p>
            <a:r>
              <a:rPr lang="en-US" dirty="0"/>
              <a:t>Are excitatory </a:t>
            </a:r>
            <a:r>
              <a:rPr lang="en-US" dirty="0" err="1"/>
              <a:t>glutamateric</a:t>
            </a:r>
            <a:r>
              <a:rPr lang="en-US" dirty="0"/>
              <a:t> interneurons that </a:t>
            </a:r>
            <a:r>
              <a:rPr lang="en-US" dirty="0" smtClean="0"/>
              <a:t> have </a:t>
            </a:r>
            <a:r>
              <a:rPr lang="en-US" dirty="0"/>
              <a:t>a single short dendrite terminating in a brush-like tuft of </a:t>
            </a:r>
            <a:r>
              <a:rPr lang="en-US" dirty="0" err="1"/>
              <a:t>dendrioles</a:t>
            </a:r>
            <a:r>
              <a:rPr lang="en-US" dirty="0"/>
              <a:t>. </a:t>
            </a:r>
            <a:r>
              <a:rPr lang="en-US" dirty="0" smtClean="0"/>
              <a:t>These </a:t>
            </a:r>
            <a:r>
              <a:rPr lang="en-US" dirty="0"/>
              <a:t>are found in the granular layer of the cerebellum</a:t>
            </a:r>
            <a:endParaRPr lang="ar-IQ" dirty="0"/>
          </a:p>
        </p:txBody>
      </p:sp>
    </p:spTree>
    <p:extLst>
      <p:ext uri="{BB962C8B-B14F-4D97-AF65-F5344CB8AC3E}">
        <p14:creationId xmlns:p14="http://schemas.microsoft.com/office/powerpoint/2010/main" val="531306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a:t>
            </a:r>
            <a:r>
              <a:rPr lang="en-US" dirty="0" err="1"/>
              <a:t>Anaxonic</a:t>
            </a:r>
            <a:r>
              <a:rPr lang="en-US" dirty="0"/>
              <a:t> neurons</a:t>
            </a:r>
            <a:br>
              <a:rPr lang="en-US" dirty="0"/>
            </a:br>
            <a:endParaRPr lang="ar-IQ" dirty="0"/>
          </a:p>
        </p:txBody>
      </p:sp>
      <p:pic>
        <p:nvPicPr>
          <p:cNvPr id="4" name="عنصر نائب للمحتوى 3"/>
          <p:cNvPicPr>
            <a:picLocks noGrp="1" noChangeAspect="1"/>
          </p:cNvPicPr>
          <p:nvPr>
            <p:ph sz="quarter" idx="13"/>
          </p:nvPr>
        </p:nvPicPr>
        <p:blipFill>
          <a:blip r:embed="rId2"/>
          <a:stretch>
            <a:fillRect/>
          </a:stretch>
        </p:blipFill>
        <p:spPr>
          <a:xfrm>
            <a:off x="2230933" y="2369005"/>
            <a:ext cx="4682134" cy="3420152"/>
          </a:xfrm>
          <a:prstGeom prst="rect">
            <a:avLst/>
          </a:prstGeom>
        </p:spPr>
      </p:pic>
      <p:sp>
        <p:nvSpPr>
          <p:cNvPr id="5" name="مستطيل 4"/>
          <p:cNvSpPr/>
          <p:nvPr/>
        </p:nvSpPr>
        <p:spPr>
          <a:xfrm>
            <a:off x="827584" y="1420798"/>
            <a:ext cx="7631086" cy="923330"/>
          </a:xfrm>
          <a:prstGeom prst="rect">
            <a:avLst/>
          </a:prstGeom>
        </p:spPr>
        <p:txBody>
          <a:bodyPr wrap="square">
            <a:spAutoFit/>
          </a:bodyPr>
          <a:lstStyle/>
          <a:p>
            <a:r>
              <a:rPr lang="en-US" dirty="0"/>
              <a:t>With many dendrites but no true axon, do not </a:t>
            </a:r>
            <a:r>
              <a:rPr lang="en-US" dirty="0" smtClean="0"/>
              <a:t>produce </a:t>
            </a:r>
            <a:r>
              <a:rPr lang="en-US" dirty="0"/>
              <a:t>action potentials, but regulate electrical changes of </a:t>
            </a:r>
            <a:r>
              <a:rPr lang="en-US" dirty="0" smtClean="0"/>
              <a:t>adjacent neurons</a:t>
            </a:r>
            <a:r>
              <a:rPr lang="en-US" dirty="0"/>
              <a:t>. They are found in the brain and retina</a:t>
            </a:r>
            <a:endParaRPr lang="ar-IQ" dirty="0"/>
          </a:p>
        </p:txBody>
      </p:sp>
    </p:spTree>
    <p:extLst>
      <p:ext uri="{BB962C8B-B14F-4D97-AF65-F5344CB8AC3E}">
        <p14:creationId xmlns:p14="http://schemas.microsoft.com/office/powerpoint/2010/main" val="2351235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1-Motor (efferent) neurons</a:t>
            </a:r>
            <a:br>
              <a:rPr lang="en-US" dirty="0"/>
            </a:br>
            <a:endParaRPr lang="ar-IQ" dirty="0"/>
          </a:p>
        </p:txBody>
      </p:sp>
      <p:sp>
        <p:nvSpPr>
          <p:cNvPr id="3" name="عنصر نائب للمحتوى 2"/>
          <p:cNvSpPr>
            <a:spLocks noGrp="1"/>
          </p:cNvSpPr>
          <p:nvPr>
            <p:ph sz="quarter" idx="13"/>
          </p:nvPr>
        </p:nvSpPr>
        <p:spPr>
          <a:xfrm>
            <a:off x="323528" y="2367093"/>
            <a:ext cx="8496944" cy="3424107"/>
          </a:xfrm>
        </p:spPr>
        <p:txBody>
          <a:bodyPr>
            <a:normAutofit/>
          </a:bodyPr>
          <a:lstStyle/>
          <a:p>
            <a:pPr algn="l"/>
            <a:r>
              <a:rPr lang="en-US" sz="2400" cap="none" dirty="0" smtClean="0">
                <a:cs typeface="+mj-cs"/>
              </a:rPr>
              <a:t>with long axon use to transmit nerve impulses from the </a:t>
            </a:r>
            <a:r>
              <a:rPr lang="en-US" sz="2400" cap="none" dirty="0" smtClean="0">
                <a:solidFill>
                  <a:srgbClr val="FF0000"/>
                </a:solidFill>
                <a:cs typeface="+mj-cs"/>
              </a:rPr>
              <a:t>CNS</a:t>
            </a:r>
            <a:r>
              <a:rPr lang="en-US" sz="2400" cap="none" dirty="0" smtClean="0">
                <a:cs typeface="+mj-cs"/>
              </a:rPr>
              <a:t> to a muscle or gland through a spinal or cranial nerve, most of them are multipolar</a:t>
            </a:r>
            <a:endParaRPr lang="ar-IQ" sz="2400" cap="none" dirty="0">
              <a:cs typeface="+mj-cs"/>
            </a:endParaRPr>
          </a:p>
        </p:txBody>
      </p:sp>
    </p:spTree>
    <p:extLst>
      <p:ext uri="{BB962C8B-B14F-4D97-AF65-F5344CB8AC3E}">
        <p14:creationId xmlns:p14="http://schemas.microsoft.com/office/powerpoint/2010/main" val="110526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2-Sensory (afferent) neurons </a:t>
            </a:r>
            <a:endParaRPr lang="ar-IQ" dirty="0"/>
          </a:p>
        </p:txBody>
      </p:sp>
      <p:sp>
        <p:nvSpPr>
          <p:cNvPr id="3" name="عنصر نائب للمحتوى 2"/>
          <p:cNvSpPr>
            <a:spLocks noGrp="1"/>
          </p:cNvSpPr>
          <p:nvPr>
            <p:ph sz="quarter" idx="13"/>
          </p:nvPr>
        </p:nvSpPr>
        <p:spPr/>
        <p:txBody>
          <a:bodyPr>
            <a:normAutofit/>
          </a:bodyPr>
          <a:lstStyle/>
          <a:p>
            <a:pPr algn="l"/>
            <a:r>
              <a:rPr lang="en-US" sz="2400" cap="none" dirty="0" smtClean="0">
                <a:cs typeface="+mj-cs"/>
              </a:rPr>
              <a:t>include all axons that transmit impulses from peripheral structure to the </a:t>
            </a:r>
            <a:r>
              <a:rPr lang="en-US" sz="2400" cap="none" dirty="0" smtClean="0">
                <a:solidFill>
                  <a:srgbClr val="FF0000"/>
                </a:solidFill>
                <a:cs typeface="+mj-cs"/>
              </a:rPr>
              <a:t>CNS</a:t>
            </a:r>
            <a:r>
              <a:rPr lang="en-US" sz="2400" cap="none" dirty="0" smtClean="0">
                <a:cs typeface="+mj-cs"/>
              </a:rPr>
              <a:t>, they are unipolar in structure</a:t>
            </a:r>
            <a:endParaRPr lang="ar-IQ" sz="2400" cap="none" dirty="0">
              <a:cs typeface="+mj-cs"/>
            </a:endParaRPr>
          </a:p>
        </p:txBody>
      </p:sp>
    </p:spTree>
    <p:extLst>
      <p:ext uri="{BB962C8B-B14F-4D97-AF65-F5344CB8AC3E}">
        <p14:creationId xmlns:p14="http://schemas.microsoft.com/office/powerpoint/2010/main" val="137944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3-Interneurons (association neurons)</a:t>
            </a:r>
            <a:br>
              <a:rPr lang="en-US" dirty="0"/>
            </a:br>
            <a:endParaRPr lang="ar-IQ" dirty="0"/>
          </a:p>
        </p:txBody>
      </p:sp>
      <p:sp>
        <p:nvSpPr>
          <p:cNvPr id="3" name="عنصر نائب للمحتوى 2"/>
          <p:cNvSpPr>
            <a:spLocks noGrp="1"/>
          </p:cNvSpPr>
          <p:nvPr>
            <p:ph sz="quarter" idx="13"/>
          </p:nvPr>
        </p:nvSpPr>
        <p:spPr/>
        <p:txBody>
          <a:bodyPr>
            <a:normAutofit/>
          </a:bodyPr>
          <a:lstStyle/>
          <a:p>
            <a:pPr algn="l"/>
            <a:r>
              <a:rPr lang="en-US" cap="none" dirty="0" smtClean="0">
                <a:cs typeface="+mj-cs"/>
              </a:rPr>
              <a:t>establish relationships among other neurons , forming complex </a:t>
            </a:r>
          </a:p>
          <a:p>
            <a:pPr algn="l"/>
            <a:r>
              <a:rPr lang="en-US" cap="none" dirty="0" smtClean="0">
                <a:cs typeface="+mj-cs"/>
              </a:rPr>
              <a:t>functional networks. they are generally multipolar or </a:t>
            </a:r>
            <a:r>
              <a:rPr lang="en-US" cap="none" dirty="0" err="1" smtClean="0">
                <a:cs typeface="+mj-cs"/>
              </a:rPr>
              <a:t>anaxonic</a:t>
            </a:r>
            <a:r>
              <a:rPr lang="en-US" cap="none" dirty="0" smtClean="0">
                <a:cs typeface="+mj-cs"/>
              </a:rPr>
              <a:t> and are </a:t>
            </a:r>
          </a:p>
          <a:p>
            <a:pPr algn="l"/>
            <a:r>
              <a:rPr lang="en-US" cap="none" dirty="0" smtClean="0">
                <a:cs typeface="+mj-cs"/>
              </a:rPr>
              <a:t>estimated to include 99% of the neurons in the human </a:t>
            </a:r>
            <a:r>
              <a:rPr lang="en-US" cap="none" dirty="0" smtClean="0">
                <a:solidFill>
                  <a:srgbClr val="FF0000"/>
                </a:solidFill>
                <a:cs typeface="+mj-cs"/>
              </a:rPr>
              <a:t>CNS</a:t>
            </a:r>
            <a:r>
              <a:rPr lang="en-US" cap="none" dirty="0" smtClean="0">
                <a:cs typeface="+mj-cs"/>
              </a:rPr>
              <a:t>.</a:t>
            </a:r>
          </a:p>
          <a:p>
            <a:pPr algn="l"/>
            <a:r>
              <a:rPr lang="en-US" cap="none" dirty="0" smtClean="0">
                <a:cs typeface="+mj-cs"/>
              </a:rPr>
              <a:t> mature neurons have little capacity for cell division and seldom </a:t>
            </a:r>
          </a:p>
          <a:p>
            <a:pPr algn="l"/>
            <a:r>
              <a:rPr lang="en-US" cap="none" dirty="0" smtClean="0">
                <a:cs typeface="+mj-cs"/>
              </a:rPr>
              <a:t>form tumors. the majority of brain tumors in adults involve actively </a:t>
            </a:r>
          </a:p>
          <a:p>
            <a:pPr algn="l"/>
            <a:r>
              <a:rPr lang="en-US" cap="none" dirty="0" smtClean="0">
                <a:cs typeface="+mj-cs"/>
              </a:rPr>
              <a:t>dividing neuroglia cells. most brain tumors have to be treated with </a:t>
            </a:r>
          </a:p>
          <a:p>
            <a:pPr algn="l"/>
            <a:r>
              <a:rPr lang="en-US" cap="none" dirty="0" smtClean="0">
                <a:cs typeface="+mj-cs"/>
              </a:rPr>
              <a:t>surgery or radiation therapy because of a blood-brain barrier</a:t>
            </a:r>
            <a:endParaRPr lang="ar-IQ" cap="none" dirty="0">
              <a:cs typeface="+mj-cs"/>
            </a:endParaRPr>
          </a:p>
        </p:txBody>
      </p:sp>
    </p:spTree>
    <p:extLst>
      <p:ext uri="{BB962C8B-B14F-4D97-AF65-F5344CB8AC3E}">
        <p14:creationId xmlns:p14="http://schemas.microsoft.com/office/powerpoint/2010/main" val="2106875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755576" y="620688"/>
            <a:ext cx="8064895"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052736"/>
            <a:ext cx="8031836" cy="2857520"/>
          </a:xfrm>
        </p:spPr>
        <p:txBody>
          <a:bodyPr>
            <a:prstTxWarp prst="textWave2">
              <a:avLst/>
            </a:prstTxWarp>
            <a:normAutofit/>
            <a:scene3d>
              <a:camera prst="orthographicFront"/>
              <a:lightRig rig="balanced" dir="t">
                <a:rot lat="0" lon="0" rev="2100000"/>
              </a:lightRig>
            </a:scene3d>
            <a:sp3d extrusionH="57150" prstMaterial="metal">
              <a:bevelT w="38100" h="25400" prst="slope"/>
              <a:contourClr>
                <a:schemeClr val="bg2"/>
              </a:contourClr>
            </a:sp3d>
          </a:bodyPr>
          <a:lstStyle/>
          <a:p>
            <a:r>
              <a:rPr lang="en-US" sz="5400" b="1" cap="none" dirty="0" err="1" smtClean="0">
                <a:ln w="50800"/>
                <a:solidFill>
                  <a:schemeClr val="tx1"/>
                </a:solidFill>
                <a:effectLst>
                  <a:glow rad="228600">
                    <a:schemeClr val="accent4">
                      <a:satMod val="175000"/>
                      <a:alpha val="40000"/>
                    </a:schemeClr>
                  </a:glow>
                  <a:outerShdw blurRad="50800" dist="38100" dir="2700000" algn="tl" rotWithShape="0">
                    <a:prstClr val="black">
                      <a:alpha val="40000"/>
                    </a:prstClr>
                  </a:outerShdw>
                </a:effectLst>
              </a:rPr>
              <a:t>Neuroglial</a:t>
            </a:r>
            <a:r>
              <a:rPr lang="en-US" sz="5400" b="1" cap="none" dirty="0" smtClean="0">
                <a:ln w="50800"/>
                <a:solidFill>
                  <a:schemeClr val="tx1"/>
                </a:solidFill>
                <a:effectLst>
                  <a:glow rad="228600">
                    <a:schemeClr val="accent4">
                      <a:satMod val="175000"/>
                      <a:alpha val="40000"/>
                    </a:schemeClr>
                  </a:glow>
                  <a:outerShdw blurRad="50800" dist="38100" dir="2700000" algn="tl" rotWithShape="0">
                    <a:prstClr val="black">
                      <a:alpha val="40000"/>
                    </a:prstClr>
                  </a:outerShdw>
                </a:effectLst>
              </a:rPr>
              <a:t> cells</a:t>
            </a:r>
            <a:br>
              <a:rPr lang="en-US" sz="5400" b="1" cap="none" dirty="0" smtClean="0">
                <a:ln w="50800"/>
                <a:solidFill>
                  <a:schemeClr val="tx1"/>
                </a:solidFill>
                <a:effectLst>
                  <a:glow rad="228600">
                    <a:schemeClr val="accent4">
                      <a:satMod val="175000"/>
                      <a:alpha val="40000"/>
                    </a:schemeClr>
                  </a:glow>
                  <a:outerShdw blurRad="50800" dist="38100" dir="2700000" algn="tl" rotWithShape="0">
                    <a:prstClr val="black">
                      <a:alpha val="40000"/>
                    </a:prstClr>
                  </a:outerShdw>
                </a:effectLst>
              </a:rPr>
            </a:br>
            <a:r>
              <a:rPr lang="en-US" sz="5400" b="1" cap="none" dirty="0" smtClean="0">
                <a:ln w="50800"/>
                <a:solidFill>
                  <a:schemeClr val="tx1"/>
                </a:solidFill>
                <a:effectLst>
                  <a:glow rad="228600">
                    <a:schemeClr val="accent4">
                      <a:satMod val="175000"/>
                      <a:alpha val="40000"/>
                    </a:schemeClr>
                  </a:glow>
                  <a:outerShdw blurRad="50800" dist="38100" dir="2700000" algn="tl" rotWithShape="0">
                    <a:prstClr val="black">
                      <a:alpha val="40000"/>
                    </a:prstClr>
                  </a:outerShdw>
                </a:effectLst>
              </a:rPr>
              <a:t>            </a:t>
            </a:r>
            <a:r>
              <a:rPr lang="en-US" sz="5400" b="1" cap="none" dirty="0" smtClean="0">
                <a:ln w="50800"/>
                <a:solidFill>
                  <a:schemeClr val="bg1">
                    <a:shade val="50000"/>
                  </a:schemeClr>
                </a:solidFill>
                <a:effectLst/>
              </a:rPr>
              <a:t/>
            </a:r>
            <a:br>
              <a:rPr lang="en-US" sz="5400" b="1" cap="none" dirty="0" smtClean="0">
                <a:ln w="50800"/>
                <a:solidFill>
                  <a:schemeClr val="bg1">
                    <a:shade val="50000"/>
                  </a:schemeClr>
                </a:solidFill>
                <a:effectLst/>
              </a:rPr>
            </a:br>
            <a:endParaRPr lang="en-US" sz="5400" b="1" cap="none" dirty="0">
              <a:ln w="50800"/>
              <a:solidFill>
                <a:schemeClr val="bg1">
                  <a:shade val="50000"/>
                </a:schemeClr>
              </a:solidFill>
              <a:effectLst/>
            </a:endParaRPr>
          </a:p>
        </p:txBody>
      </p:sp>
      <p:sp>
        <p:nvSpPr>
          <p:cNvPr id="3" name="عنوان فرعي 2"/>
          <p:cNvSpPr>
            <a:spLocks noGrp="1"/>
          </p:cNvSpPr>
          <p:nvPr>
            <p:ph type="subTitle" idx="1"/>
          </p:nvPr>
        </p:nvSpPr>
        <p:spPr>
          <a:xfrm>
            <a:off x="3131840" y="4869160"/>
            <a:ext cx="6184776" cy="726604"/>
          </a:xfrm>
        </p:spPr>
        <p:txBody>
          <a:bodyPr>
            <a:normAutofit fontScale="25000" lnSpcReduction="20000"/>
          </a:bodyPr>
          <a:lstStyle/>
          <a:p>
            <a:r>
              <a:rPr lang="en-US" sz="9600" b="1" i="1" dirty="0" err="1" smtClean="0"/>
              <a:t>Dr.Emad</a:t>
            </a:r>
            <a:r>
              <a:rPr lang="en-US" sz="9600" b="1" i="1" dirty="0" smtClean="0"/>
              <a:t> Al-</a:t>
            </a:r>
            <a:r>
              <a:rPr lang="en-US" sz="9600" b="1" i="1" dirty="0" err="1" smtClean="0"/>
              <a:t>Radhi</a:t>
            </a:r>
            <a:r>
              <a:rPr lang="en-US" sz="9600" b="1" i="1" dirty="0" smtClean="0"/>
              <a:t> </a:t>
            </a:r>
            <a:endParaRPr lang="en-US" sz="9600" b="1" dirty="0" smtClean="0"/>
          </a:p>
          <a:p>
            <a:r>
              <a:rPr lang="en-US" sz="9600" b="1" i="1" dirty="0" smtClean="0"/>
              <a:t>Ph.D. Molecular cytology </a:t>
            </a:r>
            <a:endParaRPr lang="ar-IQ" sz="9600" b="1" dirty="0" smtClean="0"/>
          </a:p>
          <a:p>
            <a:r>
              <a:rPr lang="ar-SA" sz="4000" b="1" dirty="0" smtClean="0">
                <a:solidFill>
                  <a:schemeClr val="tx1"/>
                </a:solidFill>
              </a:rPr>
              <a:t> </a:t>
            </a:r>
            <a:endParaRPr lang="en-US" sz="4000" b="1" dirty="0">
              <a:solidFill>
                <a:schemeClr val="tx1"/>
              </a:solidFill>
            </a:endParaRPr>
          </a:p>
        </p:txBody>
      </p:sp>
    </p:spTree>
    <p:extLst>
      <p:ext uri="{BB962C8B-B14F-4D97-AF65-F5344CB8AC3E}">
        <p14:creationId xmlns:p14="http://schemas.microsoft.com/office/powerpoint/2010/main" val="803135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ذو زوايا قطرية مستديرة 2"/>
          <p:cNvSpPr/>
          <p:nvPr/>
        </p:nvSpPr>
        <p:spPr>
          <a:xfrm>
            <a:off x="1403648" y="188640"/>
            <a:ext cx="6000792" cy="7858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white"/>
                </a:solidFill>
                <a:latin typeface="Times New Roman" pitchFamily="18" charset="0"/>
                <a:ea typeface="Times New Roman" pitchFamily="18" charset="0"/>
                <a:cs typeface="Times New Roman" pitchFamily="18" charset="0"/>
              </a:rPr>
              <a:t>  </a:t>
            </a:r>
            <a:endParaRPr lang="ar-IQ" sz="3200" dirty="0" smtClean="0">
              <a:solidFill>
                <a:prstClr val="white"/>
              </a:solidFill>
            </a:endParaRPr>
          </a:p>
          <a:p>
            <a:r>
              <a:rPr lang="en-US" sz="3200" dirty="0" smtClean="0">
                <a:solidFill>
                  <a:prstClr val="white"/>
                </a:solidFill>
              </a:rPr>
              <a:t> </a:t>
            </a:r>
            <a:r>
              <a:rPr lang="en-US" sz="3600" b="1" i="1" dirty="0" smtClean="0">
                <a:solidFill>
                  <a:prstClr val="white"/>
                </a:solidFill>
              </a:rPr>
              <a:t>The </a:t>
            </a:r>
            <a:r>
              <a:rPr lang="en-US" sz="3600" b="1" i="1" dirty="0" err="1" smtClean="0">
                <a:solidFill>
                  <a:prstClr val="white"/>
                </a:solidFill>
              </a:rPr>
              <a:t>Neuroglia</a:t>
            </a:r>
            <a:r>
              <a:rPr lang="en-US" sz="3600" b="1" i="1" dirty="0" smtClean="0">
                <a:solidFill>
                  <a:prstClr val="white"/>
                </a:solidFill>
              </a:rPr>
              <a:t> (</a:t>
            </a:r>
            <a:r>
              <a:rPr lang="en-US" sz="3600" b="1" i="1" dirty="0" err="1" smtClean="0">
                <a:solidFill>
                  <a:prstClr val="white"/>
                </a:solidFill>
              </a:rPr>
              <a:t>Glial</a:t>
            </a:r>
            <a:r>
              <a:rPr lang="en-US" sz="3600" b="1" i="1" dirty="0" smtClean="0">
                <a:solidFill>
                  <a:prstClr val="white"/>
                </a:solidFill>
              </a:rPr>
              <a:t> cells)</a:t>
            </a:r>
            <a:endParaRPr lang="en-US" sz="3600" b="1" i="1" dirty="0" smtClean="0">
              <a:solidFill>
                <a:prstClr val="white"/>
              </a:solidFill>
              <a:latin typeface="Arial" pitchFamily="34" charset="0"/>
              <a:cs typeface="Arial" pitchFamily="34" charset="0"/>
            </a:endParaRPr>
          </a:p>
        </p:txBody>
      </p:sp>
      <p:sp>
        <p:nvSpPr>
          <p:cNvPr id="5" name="مستطيل 4"/>
          <p:cNvSpPr/>
          <p:nvPr/>
        </p:nvSpPr>
        <p:spPr>
          <a:xfrm>
            <a:off x="571472" y="1428737"/>
            <a:ext cx="7643866" cy="3108543"/>
          </a:xfrm>
          <a:prstGeom prst="rect">
            <a:avLst/>
          </a:prstGeom>
        </p:spPr>
        <p:txBody>
          <a:bodyPr wrap="square">
            <a:spAutoFit/>
          </a:bodyPr>
          <a:lstStyle/>
          <a:p>
            <a:endParaRPr lang="ar-IQ" sz="2800" dirty="0" smtClean="0">
              <a:solidFill>
                <a:prstClr val="black"/>
              </a:solidFill>
            </a:endParaRPr>
          </a:p>
          <a:p>
            <a:r>
              <a:rPr lang="en-US" sz="2800" dirty="0" smtClean="0">
                <a:solidFill>
                  <a:prstClr val="black"/>
                </a:solidFill>
              </a:rPr>
              <a:t> They are referred to as </a:t>
            </a:r>
            <a:r>
              <a:rPr lang="en-US" sz="2800" dirty="0" err="1" smtClean="0">
                <a:solidFill>
                  <a:prstClr val="black"/>
                </a:solidFill>
              </a:rPr>
              <a:t>neuroglial</a:t>
            </a:r>
            <a:r>
              <a:rPr lang="en-US" sz="2800" dirty="0" smtClean="0">
                <a:solidFill>
                  <a:prstClr val="black"/>
                </a:solidFill>
              </a:rPr>
              <a:t> cells or simply </a:t>
            </a:r>
            <a:r>
              <a:rPr lang="en-US" sz="2800" dirty="0" err="1" smtClean="0">
                <a:solidFill>
                  <a:prstClr val="black"/>
                </a:solidFill>
              </a:rPr>
              <a:t>glia</a:t>
            </a:r>
            <a:r>
              <a:rPr lang="en-US" sz="2800" dirty="0" smtClean="0">
                <a:solidFill>
                  <a:prstClr val="black"/>
                </a:solidFill>
              </a:rPr>
              <a:t> cells don't participate in the receiving and sending electrical impulses. Various types of </a:t>
            </a:r>
            <a:r>
              <a:rPr lang="en-US" sz="2800" dirty="0" err="1" smtClean="0">
                <a:solidFill>
                  <a:prstClr val="black"/>
                </a:solidFill>
              </a:rPr>
              <a:t>neuroglia</a:t>
            </a:r>
            <a:r>
              <a:rPr lang="en-US" sz="2800" dirty="0" smtClean="0">
                <a:solidFill>
                  <a:prstClr val="black"/>
                </a:solidFill>
              </a:rPr>
              <a:t> are found in the brain . Those are the cells which support, and protect the neurons within the : </a:t>
            </a:r>
          </a:p>
        </p:txBody>
      </p:sp>
      <p:sp>
        <p:nvSpPr>
          <p:cNvPr id="12291" name="Rectangle 3"/>
          <p:cNvSpPr>
            <a:spLocks noChangeArrowheads="1"/>
          </p:cNvSpPr>
          <p:nvPr/>
        </p:nvSpPr>
        <p:spPr bwMode="auto">
          <a:xfrm>
            <a:off x="357158" y="3105976"/>
            <a:ext cx="807246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Low" fontAlgn="base">
              <a:spcBef>
                <a:spcPct val="0"/>
              </a:spcBef>
              <a:spcAft>
                <a:spcPct val="0"/>
              </a:spcAft>
            </a:pPr>
            <a:r>
              <a:rPr lang="en-US" sz="2400" b="1" dirty="0" smtClean="0">
                <a:solidFill>
                  <a:prstClr val="black"/>
                </a:solidFill>
                <a:latin typeface="Times New Roman" pitchFamily="18" charset="0"/>
                <a:ea typeface="Times New Roman" pitchFamily="18" charset="0"/>
                <a:cs typeface="Times New Roman" pitchFamily="18" charset="0"/>
              </a:rPr>
              <a:t>  </a:t>
            </a:r>
            <a:endParaRPr lang="en-US" sz="2800" b="1" dirty="0" smtClean="0">
              <a:solidFill>
                <a:prstClr val="black"/>
              </a:solidFill>
              <a:latin typeface="Arial" pitchFamily="34" charset="0"/>
              <a:cs typeface="Arial" pitchFamily="34" charset="0"/>
            </a:endParaRPr>
          </a:p>
        </p:txBody>
      </p:sp>
      <p:sp>
        <p:nvSpPr>
          <p:cNvPr id="13" name="خماسي 12"/>
          <p:cNvSpPr/>
          <p:nvPr/>
        </p:nvSpPr>
        <p:spPr>
          <a:xfrm rot="5400000">
            <a:off x="2005362" y="4627486"/>
            <a:ext cx="1589494" cy="1928826"/>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i="1" dirty="0" smtClean="0">
                <a:solidFill>
                  <a:prstClr val="black"/>
                </a:solidFill>
              </a:rPr>
              <a:t>CNS</a:t>
            </a:r>
          </a:p>
          <a:p>
            <a:pPr algn="ctr"/>
            <a:r>
              <a:rPr lang="en-US" sz="2800" b="1" i="1" dirty="0" smtClean="0">
                <a:solidFill>
                  <a:prstClr val="black"/>
                </a:solidFill>
              </a:rPr>
              <a:t>(central </a:t>
            </a:r>
            <a:r>
              <a:rPr lang="en-US" sz="2800" b="1" i="1" dirty="0" err="1" smtClean="0">
                <a:solidFill>
                  <a:prstClr val="black"/>
                </a:solidFill>
              </a:rPr>
              <a:t>neuroglia</a:t>
            </a:r>
            <a:r>
              <a:rPr lang="en-US" sz="2800" b="1" i="1" dirty="0" smtClean="0">
                <a:solidFill>
                  <a:prstClr val="black"/>
                </a:solidFill>
              </a:rPr>
              <a:t> </a:t>
            </a:r>
            <a:endParaRPr lang="en-US" sz="2800" b="1" i="1" dirty="0">
              <a:solidFill>
                <a:prstClr val="black"/>
              </a:solidFill>
              <a:latin typeface="Times New Roman" pitchFamily="18" charset="0"/>
              <a:cs typeface="Times New Roman" pitchFamily="18" charset="0"/>
            </a:endParaRPr>
          </a:p>
        </p:txBody>
      </p:sp>
      <p:sp>
        <p:nvSpPr>
          <p:cNvPr id="16" name="خماسي 15"/>
          <p:cNvSpPr/>
          <p:nvPr/>
        </p:nvSpPr>
        <p:spPr>
          <a:xfrm rot="5400000">
            <a:off x="4464843" y="4607727"/>
            <a:ext cx="1643074" cy="2000264"/>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i="1" dirty="0" smtClean="0">
                <a:solidFill>
                  <a:prstClr val="black"/>
                </a:solidFill>
              </a:rPr>
              <a:t>PNS (peripheral </a:t>
            </a:r>
            <a:r>
              <a:rPr lang="en-US" sz="2800" b="1" i="1" dirty="0" err="1" smtClean="0">
                <a:solidFill>
                  <a:prstClr val="black"/>
                </a:solidFill>
              </a:rPr>
              <a:t>neuroglia</a:t>
            </a:r>
            <a:endParaRPr lang="en-US" sz="2800" b="1" dirty="0">
              <a:solidFill>
                <a:prstClr val="white"/>
              </a:solidFill>
            </a:endParaRPr>
          </a:p>
        </p:txBody>
      </p:sp>
    </p:spTree>
    <p:extLst>
      <p:ext uri="{BB962C8B-B14F-4D97-AF65-F5344CB8AC3E}">
        <p14:creationId xmlns:p14="http://schemas.microsoft.com/office/powerpoint/2010/main" val="240788507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descr="Any Questions Clipart Any Questions Clipart">
            <a:hlinkClick r:id="rId2" tooltip="&quot;Any Questions Clipart Any Questions Clipart&quot;"/>
          </p:cNvPr>
          <p:cNvPicPr/>
          <p:nvPr/>
        </p:nvPicPr>
        <p:blipFill>
          <a:blip r:embed="rId3" cstate="print"/>
          <a:srcRect/>
          <a:stretch>
            <a:fillRect/>
          </a:stretch>
        </p:blipFill>
        <p:spPr bwMode="auto">
          <a:xfrm>
            <a:off x="2555776" y="764704"/>
            <a:ext cx="3429024" cy="5589240"/>
          </a:xfrm>
          <a:prstGeom prst="rect">
            <a:avLst/>
          </a:prstGeom>
          <a:noFill/>
          <a:ln w="9525">
            <a:noFill/>
            <a:miter lim="800000"/>
            <a:headEnd/>
            <a:tailEnd/>
          </a:ln>
        </p:spPr>
      </p:pic>
      <p:sp>
        <p:nvSpPr>
          <p:cNvPr id="3" name="مستطيل 2"/>
          <p:cNvSpPr/>
          <p:nvPr/>
        </p:nvSpPr>
        <p:spPr>
          <a:xfrm>
            <a:off x="107504" y="1196752"/>
            <a:ext cx="2736304" cy="2862322"/>
          </a:xfrm>
          <a:prstGeom prst="rect">
            <a:avLst/>
          </a:prstGeom>
          <a:solidFill>
            <a:schemeClr val="bg1"/>
          </a:solidFill>
        </p:spPr>
        <p:txBody>
          <a:bodyPr wrap="square">
            <a:spAutoFit/>
          </a:bodyPr>
          <a:lstStyle/>
          <a:p>
            <a:endParaRPr lang="ar-IQ" sz="3600" dirty="0" smtClean="0">
              <a:solidFill>
                <a:prstClr val="black"/>
              </a:solidFill>
            </a:endParaRPr>
          </a:p>
          <a:p>
            <a:r>
              <a:rPr lang="en-US" sz="3600" dirty="0" smtClean="0">
                <a:solidFill>
                  <a:prstClr val="black"/>
                </a:solidFill>
              </a:rPr>
              <a:t> </a:t>
            </a:r>
            <a:r>
              <a:rPr lang="en-US" sz="3600" b="1" dirty="0" smtClean="0">
                <a:solidFill>
                  <a:prstClr val="black"/>
                </a:solidFill>
              </a:rPr>
              <a:t>What the main functions of the </a:t>
            </a:r>
            <a:r>
              <a:rPr lang="en-US" sz="3600" b="1" dirty="0" err="1" smtClean="0">
                <a:solidFill>
                  <a:prstClr val="black"/>
                </a:solidFill>
              </a:rPr>
              <a:t>glial</a:t>
            </a:r>
            <a:r>
              <a:rPr lang="en-US" sz="3600" b="1" dirty="0" smtClean="0">
                <a:solidFill>
                  <a:prstClr val="black"/>
                </a:solidFill>
              </a:rPr>
              <a:t> cells</a:t>
            </a:r>
            <a:endParaRPr lang="en-US" sz="3600" b="1" dirty="0">
              <a:solidFill>
                <a:prstClr val="black"/>
              </a:solidFill>
              <a:latin typeface="Times New Roman" pitchFamily="18" charset="0"/>
              <a:ea typeface="Times New Roman" pitchFamily="18" charset="0"/>
              <a:cs typeface="Times New Roman" pitchFamily="18" charset="0"/>
            </a:endParaRPr>
          </a:p>
        </p:txBody>
      </p:sp>
      <p:sp>
        <p:nvSpPr>
          <p:cNvPr id="4" name="مستطيل 3"/>
          <p:cNvSpPr/>
          <p:nvPr/>
        </p:nvSpPr>
        <p:spPr>
          <a:xfrm>
            <a:off x="4572000" y="764704"/>
            <a:ext cx="4572000" cy="5816977"/>
          </a:xfrm>
          <a:prstGeom prst="rect">
            <a:avLst/>
          </a:prstGeom>
        </p:spPr>
        <p:txBody>
          <a:bodyPr wrap="square">
            <a:spAutoFit/>
          </a:bodyPr>
          <a:lstStyle/>
          <a:p>
            <a:endParaRPr lang="ar-IQ" sz="3600" dirty="0" smtClean="0">
              <a:solidFill>
                <a:prstClr val="black"/>
              </a:solidFill>
            </a:endParaRPr>
          </a:p>
          <a:p>
            <a:r>
              <a:rPr lang="ar-IQ" sz="3600" dirty="0" smtClean="0">
                <a:solidFill>
                  <a:prstClr val="black"/>
                </a:solidFill>
              </a:rPr>
              <a:t> </a:t>
            </a:r>
          </a:p>
          <a:p>
            <a:r>
              <a:rPr lang="en-US" sz="2000" dirty="0" smtClean="0">
                <a:solidFill>
                  <a:prstClr val="black"/>
                </a:solidFill>
              </a:rPr>
              <a:t>1- Physical support (protection) for neurons and Insulation for nerve cell bodies and processes. </a:t>
            </a:r>
          </a:p>
          <a:p>
            <a:endParaRPr lang="en-US" sz="2000" dirty="0" smtClean="0">
              <a:solidFill>
                <a:prstClr val="black"/>
              </a:solidFill>
            </a:endParaRPr>
          </a:p>
          <a:p>
            <a:r>
              <a:rPr lang="en-US" sz="2000" dirty="0" smtClean="0">
                <a:solidFill>
                  <a:prstClr val="black"/>
                </a:solidFill>
              </a:rPr>
              <a:t>2- Repair of neuronal injury and metabolic exchange between the vascular system and the neurons of the nervous system.</a:t>
            </a:r>
          </a:p>
          <a:p>
            <a:r>
              <a:rPr lang="en-US" sz="2000" dirty="0" smtClean="0">
                <a:solidFill>
                  <a:prstClr val="black"/>
                </a:solidFill>
              </a:rPr>
              <a:t> </a:t>
            </a:r>
          </a:p>
          <a:p>
            <a:r>
              <a:rPr lang="en-US" sz="2000" dirty="0" smtClean="0">
                <a:solidFill>
                  <a:prstClr val="black"/>
                </a:solidFill>
              </a:rPr>
              <a:t>3- To destroy pathogens and remove dead neurons. The glial cells are smaller but are more in number unlike the nerve cells glial cells</a:t>
            </a:r>
          </a:p>
          <a:p>
            <a:r>
              <a:rPr lang="en-US" sz="2000" dirty="0" smtClean="0">
                <a:solidFill>
                  <a:prstClr val="black"/>
                </a:solidFill>
              </a:rPr>
              <a:t> </a:t>
            </a:r>
          </a:p>
          <a:p>
            <a:r>
              <a:rPr lang="en-US" sz="2000" dirty="0" smtClean="0">
                <a:solidFill>
                  <a:prstClr val="black"/>
                </a:solidFill>
              </a:rPr>
              <a:t>4- have the ability to divide. </a:t>
            </a:r>
          </a:p>
        </p:txBody>
      </p:sp>
      <p:sp>
        <p:nvSpPr>
          <p:cNvPr id="8" name="شكل بيضاوي 7"/>
          <p:cNvSpPr/>
          <p:nvPr/>
        </p:nvSpPr>
        <p:spPr>
          <a:xfrm>
            <a:off x="1475656" y="188640"/>
            <a:ext cx="55446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err="1" smtClean="0">
                <a:solidFill>
                  <a:prstClr val="white"/>
                </a:solidFill>
              </a:rPr>
              <a:t>Neuroglial</a:t>
            </a:r>
            <a:r>
              <a:rPr lang="en-US" sz="3200" dirty="0" smtClean="0">
                <a:solidFill>
                  <a:prstClr val="white"/>
                </a:solidFill>
              </a:rPr>
              <a:t> cells</a:t>
            </a:r>
            <a:endParaRPr lang="en-US" sz="3200" dirty="0">
              <a:solidFill>
                <a:prstClr val="white"/>
              </a:solidFill>
            </a:endParaRPr>
          </a:p>
        </p:txBody>
      </p:sp>
    </p:spTree>
    <p:extLst>
      <p:ext uri="{BB962C8B-B14F-4D97-AF65-F5344CB8AC3E}">
        <p14:creationId xmlns:p14="http://schemas.microsoft.com/office/powerpoint/2010/main" val="21130607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500" fill="hold"/>
                                        <p:tgtEl>
                                          <p:spTgt spid="4"/>
                                        </p:tgtEl>
                                        <p:attrNameLst>
                                          <p:attrName>ppt_x</p:attrName>
                                        </p:attrNameLst>
                                      </p:cBhvr>
                                      <p:tavLst>
                                        <p:tav tm="0">
                                          <p:val>
                                            <p:strVal val="#ppt_x"/>
                                          </p:val>
                                        </p:tav>
                                        <p:tav tm="100000">
                                          <p:val>
                                            <p:strVal val="#ppt_x"/>
                                          </p:val>
                                        </p:tav>
                                      </p:tavLst>
                                    </p:anim>
                                    <p:anim calcmode="lin" valueType="num">
                                      <p:cBhvr additive="base">
                                        <p:cTn id="13"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Case Study</a:t>
            </a:r>
            <a:endParaRPr lang="ar-IQ" dirty="0"/>
          </a:p>
        </p:txBody>
      </p:sp>
      <p:sp>
        <p:nvSpPr>
          <p:cNvPr id="3" name="عنصر نائب للمحتوى 2"/>
          <p:cNvSpPr>
            <a:spLocks noGrp="1"/>
          </p:cNvSpPr>
          <p:nvPr>
            <p:ph sz="quarter" idx="13"/>
          </p:nvPr>
        </p:nvSpPr>
        <p:spPr/>
        <p:txBody>
          <a:bodyPr>
            <a:normAutofit fontScale="70000" lnSpcReduction="20000"/>
          </a:bodyPr>
          <a:lstStyle/>
          <a:p>
            <a:pPr algn="l" rtl="0"/>
            <a:r>
              <a:rPr lang="en-US" dirty="0"/>
              <a:t>Layla is worried about her mother. She is 60 years old started to forget things </a:t>
            </a:r>
          </a:p>
          <a:p>
            <a:pPr algn="l" rtl="0"/>
            <a:r>
              <a:rPr lang="en-US" dirty="0" smtClean="0"/>
              <a:t> </a:t>
            </a:r>
            <a:r>
              <a:rPr lang="en-US" dirty="0"/>
              <a:t>since 6 month ago like monthly visit to her physician, and the date of her lovely             </a:t>
            </a:r>
          </a:p>
          <a:p>
            <a:pPr algn="l" rtl="0"/>
            <a:r>
              <a:rPr lang="en-US" dirty="0" smtClean="0"/>
              <a:t> </a:t>
            </a:r>
            <a:r>
              <a:rPr lang="en-US" dirty="0"/>
              <a:t>grandson's birthday, over the last week she frequently forgets where she put her </a:t>
            </a:r>
          </a:p>
          <a:p>
            <a:pPr algn="l" rtl="0"/>
            <a:r>
              <a:rPr lang="en-US" dirty="0"/>
              <a:t>  </a:t>
            </a:r>
            <a:r>
              <a:rPr lang="en-US" dirty="0" smtClean="0"/>
              <a:t>personal </a:t>
            </a:r>
            <a:r>
              <a:rPr lang="en-US" dirty="0"/>
              <a:t>stuff,  the doctor examined her and told her she might have Alzheimer     </a:t>
            </a:r>
          </a:p>
          <a:p>
            <a:pPr algn="l" rtl="0"/>
            <a:r>
              <a:rPr lang="en-US" dirty="0"/>
              <a:t> </a:t>
            </a:r>
            <a:r>
              <a:rPr lang="en-US" dirty="0" smtClean="0"/>
              <a:t>  </a:t>
            </a:r>
            <a:r>
              <a:rPr lang="en-US" dirty="0"/>
              <a:t>(Most common progressive </a:t>
            </a:r>
            <a:r>
              <a:rPr lang="en-US" dirty="0" err="1"/>
              <a:t>neurlogical</a:t>
            </a:r>
            <a:r>
              <a:rPr lang="en-US" dirty="0"/>
              <a:t> disease in which the brain size is </a:t>
            </a:r>
          </a:p>
          <a:p>
            <a:pPr algn="l" rtl="0"/>
            <a:r>
              <a:rPr lang="en-US" dirty="0"/>
              <a:t>  </a:t>
            </a:r>
            <a:r>
              <a:rPr lang="en-US" dirty="0" smtClean="0"/>
              <a:t>  </a:t>
            </a:r>
            <a:r>
              <a:rPr lang="en-US" dirty="0"/>
              <a:t>decreased and brain cells </a:t>
            </a:r>
            <a:r>
              <a:rPr lang="en-US" dirty="0" err="1"/>
              <a:t>die,neuron</a:t>
            </a:r>
            <a:r>
              <a:rPr lang="en-US" dirty="0"/>
              <a:t>).</a:t>
            </a:r>
          </a:p>
          <a:p>
            <a:pPr algn="l"/>
            <a:r>
              <a:rPr lang="ar-IQ" b="1" dirty="0"/>
              <a:t> </a:t>
            </a:r>
            <a:endParaRPr lang="en-US" dirty="0"/>
          </a:p>
          <a:p>
            <a:endParaRPr lang="ar-IQ" dirty="0"/>
          </a:p>
        </p:txBody>
      </p:sp>
    </p:spTree>
    <p:extLst>
      <p:ext uri="{BB962C8B-B14F-4D97-AF65-F5344CB8AC3E}">
        <p14:creationId xmlns:p14="http://schemas.microsoft.com/office/powerpoint/2010/main" val="361730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8660" y="1571612"/>
            <a:ext cx="95726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sz="2000" dirty="0" smtClean="0">
                <a:solidFill>
                  <a:prstClr val="white">
                    <a:lumMod val="95000"/>
                    <a:lumOff val="5000"/>
                  </a:prstClr>
                </a:solidFill>
                <a:latin typeface="Times New Roman" pitchFamily="18" charset="0"/>
                <a:ea typeface="Times New Roman" pitchFamily="18" charset="0"/>
                <a:cs typeface="Times New Roman" pitchFamily="18" charset="0"/>
              </a:rPr>
              <a:t>	</a:t>
            </a:r>
            <a:endParaRPr lang="en-US" sz="2000" b="1" dirty="0" smtClean="0">
              <a:solidFill>
                <a:prstClr val="white">
                  <a:lumMod val="95000"/>
                  <a:lumOff val="5000"/>
                </a:prstClr>
              </a:solidFill>
              <a:latin typeface="Arial" pitchFamily="34" charset="0"/>
              <a:cs typeface="Arial" pitchFamily="34" charset="0"/>
            </a:endParaRPr>
          </a:p>
        </p:txBody>
      </p:sp>
      <p:sp>
        <p:nvSpPr>
          <p:cNvPr id="4" name="خماسي 3"/>
          <p:cNvSpPr/>
          <p:nvPr/>
        </p:nvSpPr>
        <p:spPr>
          <a:xfrm rot="5400000">
            <a:off x="4260598" y="-2607511"/>
            <a:ext cx="1000132" cy="6858048"/>
          </a:xfrm>
          <a:prstGeom prst="homePlate">
            <a:avLst>
              <a:gd name="adj" fmla="val 5833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fontAlgn="base">
              <a:spcBef>
                <a:spcPct val="0"/>
              </a:spcBef>
              <a:spcAft>
                <a:spcPct val="0"/>
              </a:spcAft>
              <a:defRPr/>
            </a:pPr>
            <a:r>
              <a:rPr lang="en-US" sz="3600" dirty="0" smtClean="0">
                <a:solidFill>
                  <a:prstClr val="white">
                    <a:lumMod val="95000"/>
                    <a:lumOff val="5000"/>
                  </a:prstClr>
                </a:solidFill>
                <a:latin typeface="Times New Roman" pitchFamily="18" charset="0"/>
                <a:ea typeface="Times New Roman" pitchFamily="18" charset="0"/>
                <a:cs typeface="Times New Roman" pitchFamily="18" charset="0"/>
              </a:rPr>
              <a:t> </a:t>
            </a:r>
            <a:r>
              <a:rPr lang="en-US" sz="3600" b="1" i="1" dirty="0" smtClean="0">
                <a:solidFill>
                  <a:prstClr val="white"/>
                </a:solidFill>
              </a:rPr>
              <a:t>Types of </a:t>
            </a:r>
            <a:r>
              <a:rPr lang="en-US" sz="3600" b="1" i="1" dirty="0" err="1" smtClean="0">
                <a:solidFill>
                  <a:prstClr val="white"/>
                </a:solidFill>
              </a:rPr>
              <a:t>neuroglia</a:t>
            </a:r>
            <a:r>
              <a:rPr lang="en-US" sz="3600" b="1" i="1" dirty="0" smtClean="0">
                <a:solidFill>
                  <a:prstClr val="white"/>
                </a:solidFill>
              </a:rPr>
              <a:t> cells</a:t>
            </a:r>
            <a:r>
              <a:rPr lang="en-US" sz="3600" dirty="0" smtClean="0">
                <a:solidFill>
                  <a:prstClr val="white">
                    <a:lumMod val="95000"/>
                    <a:lumOff val="5000"/>
                  </a:prstClr>
                </a:solidFill>
                <a:latin typeface="Times New Roman" pitchFamily="18" charset="0"/>
                <a:ea typeface="Times New Roman" pitchFamily="18" charset="0"/>
                <a:cs typeface="Times New Roman" pitchFamily="18" charset="0"/>
              </a:rPr>
              <a:t> </a:t>
            </a:r>
            <a:endParaRPr lang="en-US" sz="3600" b="1" dirty="0" smtClean="0">
              <a:solidFill>
                <a:prstClr val="black"/>
              </a:solidFill>
              <a:latin typeface="Arial" pitchFamily="34" charset="0"/>
              <a:cs typeface="Arial" pitchFamily="34" charset="0"/>
            </a:endParaRPr>
          </a:p>
        </p:txBody>
      </p:sp>
      <p:sp>
        <p:nvSpPr>
          <p:cNvPr id="5" name="مستطيل 4"/>
          <p:cNvSpPr/>
          <p:nvPr/>
        </p:nvSpPr>
        <p:spPr>
          <a:xfrm>
            <a:off x="392861" y="1571612"/>
            <a:ext cx="7929618" cy="2304256"/>
          </a:xfrm>
          <a:prstGeom prst="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fontAlgn="base" hangingPunct="0">
              <a:spcBef>
                <a:spcPct val="0"/>
              </a:spcBef>
              <a:spcAft>
                <a:spcPct val="0"/>
              </a:spcAft>
              <a:defRPr/>
            </a:pPr>
            <a:r>
              <a:rPr lang="en-US" sz="2800" b="1" dirty="0" smtClean="0">
                <a:solidFill>
                  <a:prstClr val="white">
                    <a:lumMod val="95000"/>
                    <a:lumOff val="5000"/>
                  </a:prstClr>
                </a:solidFill>
                <a:latin typeface="Times New Roman" pitchFamily="18" charset="0"/>
                <a:ea typeface="Times New Roman" pitchFamily="18" charset="0"/>
                <a:cs typeface="Times New Roman" pitchFamily="18" charset="0"/>
              </a:rPr>
              <a:t> </a:t>
            </a:r>
          </a:p>
          <a:p>
            <a:pPr eaLnBrk="0" fontAlgn="base" hangingPunct="0">
              <a:spcBef>
                <a:spcPct val="0"/>
              </a:spcBef>
              <a:spcAft>
                <a:spcPct val="0"/>
              </a:spcAft>
              <a:defRPr/>
            </a:pPr>
            <a:endParaRPr lang="en-US" sz="2800" b="1" dirty="0" smtClean="0">
              <a:solidFill>
                <a:prstClr val="white">
                  <a:lumMod val="95000"/>
                  <a:lumOff val="5000"/>
                </a:prstClr>
              </a:solidFill>
              <a:latin typeface="Times New Roman" pitchFamily="18" charset="0"/>
              <a:cs typeface="Times New Roman" pitchFamily="18" charset="0"/>
            </a:endParaRPr>
          </a:p>
          <a:p>
            <a:pPr eaLnBrk="0" fontAlgn="base" hangingPunct="0">
              <a:spcBef>
                <a:spcPct val="0"/>
              </a:spcBef>
              <a:spcAft>
                <a:spcPct val="0"/>
              </a:spcAft>
              <a:defRPr/>
            </a:pPr>
            <a:r>
              <a:rPr lang="en-US" sz="2800" b="1" dirty="0" smtClean="0">
                <a:solidFill>
                  <a:srgbClr val="FF0000"/>
                </a:solidFill>
              </a:rPr>
              <a:t>1- Central neuroglia cells   ( CNS)</a:t>
            </a:r>
          </a:p>
          <a:p>
            <a:pPr eaLnBrk="0" fontAlgn="base" hangingPunct="0">
              <a:spcBef>
                <a:spcPct val="0"/>
              </a:spcBef>
              <a:spcAft>
                <a:spcPct val="0"/>
              </a:spcAft>
              <a:defRPr/>
            </a:pPr>
            <a:r>
              <a:rPr lang="en-US" sz="2800" b="1" dirty="0" smtClean="0">
                <a:solidFill>
                  <a:prstClr val="white"/>
                </a:solidFill>
              </a:rPr>
              <a:t>A- </a:t>
            </a:r>
            <a:r>
              <a:rPr lang="en-US" sz="2800" b="1" dirty="0" err="1" smtClean="0">
                <a:solidFill>
                  <a:prstClr val="white"/>
                </a:solidFill>
              </a:rPr>
              <a:t>Astrocytes</a:t>
            </a:r>
            <a:endParaRPr lang="en-US" sz="2800" b="1" dirty="0" smtClean="0">
              <a:solidFill>
                <a:prstClr val="white"/>
              </a:solidFill>
            </a:endParaRPr>
          </a:p>
          <a:p>
            <a:pPr eaLnBrk="0" fontAlgn="base" hangingPunct="0">
              <a:spcBef>
                <a:spcPct val="0"/>
              </a:spcBef>
              <a:spcAft>
                <a:spcPct val="0"/>
              </a:spcAft>
              <a:defRPr/>
            </a:pPr>
            <a:r>
              <a:rPr lang="en-US" sz="2800" b="1" dirty="0" smtClean="0">
                <a:solidFill>
                  <a:prstClr val="white"/>
                </a:solidFill>
              </a:rPr>
              <a:t>B-  </a:t>
            </a:r>
            <a:r>
              <a:rPr lang="en-US" sz="2800" b="1" dirty="0" err="1" smtClean="0">
                <a:solidFill>
                  <a:prstClr val="white"/>
                </a:solidFill>
              </a:rPr>
              <a:t>Oligodendrocytes</a:t>
            </a:r>
            <a:endParaRPr lang="en-US" sz="2800" b="1" dirty="0" smtClean="0">
              <a:solidFill>
                <a:prstClr val="white"/>
              </a:solidFill>
            </a:endParaRPr>
          </a:p>
          <a:p>
            <a:pPr eaLnBrk="0" fontAlgn="base" hangingPunct="0">
              <a:spcBef>
                <a:spcPct val="0"/>
              </a:spcBef>
              <a:spcAft>
                <a:spcPct val="0"/>
              </a:spcAft>
              <a:defRPr/>
            </a:pPr>
            <a:r>
              <a:rPr lang="en-US" sz="2800" b="1" dirty="0" smtClean="0">
                <a:solidFill>
                  <a:prstClr val="white"/>
                </a:solidFill>
              </a:rPr>
              <a:t>C- Microglia </a:t>
            </a:r>
          </a:p>
          <a:p>
            <a:pPr eaLnBrk="0" fontAlgn="base" hangingPunct="0">
              <a:spcBef>
                <a:spcPct val="0"/>
              </a:spcBef>
              <a:spcAft>
                <a:spcPct val="0"/>
              </a:spcAft>
              <a:defRPr/>
            </a:pPr>
            <a:r>
              <a:rPr lang="en-US" sz="2800" b="1" dirty="0" smtClean="0">
                <a:solidFill>
                  <a:prstClr val="white"/>
                </a:solidFill>
              </a:rPr>
              <a:t>D- </a:t>
            </a:r>
            <a:r>
              <a:rPr lang="en-US" sz="2800" b="1" dirty="0" err="1" smtClean="0">
                <a:solidFill>
                  <a:prstClr val="white"/>
                </a:solidFill>
              </a:rPr>
              <a:t>Ependymal</a:t>
            </a:r>
            <a:r>
              <a:rPr lang="en-US" sz="2800" b="1" dirty="0" smtClean="0">
                <a:solidFill>
                  <a:prstClr val="white"/>
                </a:solidFill>
              </a:rPr>
              <a:t> cells </a:t>
            </a:r>
          </a:p>
          <a:p>
            <a:pPr eaLnBrk="0" fontAlgn="base" hangingPunct="0">
              <a:spcBef>
                <a:spcPct val="0"/>
              </a:spcBef>
              <a:spcAft>
                <a:spcPct val="0"/>
              </a:spcAft>
              <a:defRPr/>
            </a:pPr>
            <a:endParaRPr lang="en-US" sz="2800" b="1" dirty="0" smtClean="0">
              <a:solidFill>
                <a:prstClr val="white"/>
              </a:solidFill>
            </a:endParaRPr>
          </a:p>
          <a:p>
            <a:pPr eaLnBrk="0" fontAlgn="base" hangingPunct="0">
              <a:spcBef>
                <a:spcPct val="0"/>
              </a:spcBef>
              <a:spcAft>
                <a:spcPct val="0"/>
              </a:spcAft>
              <a:defRPr/>
            </a:pPr>
            <a:r>
              <a:rPr lang="en-US" sz="2800" b="1" dirty="0" smtClean="0">
                <a:solidFill>
                  <a:prstClr val="white"/>
                </a:solidFill>
              </a:rPr>
              <a:t> </a:t>
            </a:r>
            <a:endParaRPr lang="ar-IQ" sz="2800" dirty="0">
              <a:solidFill>
                <a:prstClr val="black"/>
              </a:solidFill>
            </a:endParaRPr>
          </a:p>
        </p:txBody>
      </p:sp>
      <p:sp>
        <p:nvSpPr>
          <p:cNvPr id="6" name="مستطيل 5"/>
          <p:cNvSpPr/>
          <p:nvPr/>
        </p:nvSpPr>
        <p:spPr>
          <a:xfrm>
            <a:off x="392861" y="4125901"/>
            <a:ext cx="7858180" cy="1857388"/>
          </a:xfrm>
          <a:prstGeom prst="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fontAlgn="base" hangingPunct="0">
              <a:spcBef>
                <a:spcPct val="0"/>
              </a:spcBef>
              <a:spcAft>
                <a:spcPct val="0"/>
              </a:spcAft>
              <a:defRPr/>
            </a:pPr>
            <a:r>
              <a:rPr lang="en-US" sz="2800" b="1" dirty="0" smtClean="0">
                <a:solidFill>
                  <a:prstClr val="white">
                    <a:lumMod val="95000"/>
                    <a:lumOff val="5000"/>
                  </a:prstClr>
                </a:solidFill>
                <a:latin typeface="Times New Roman" pitchFamily="18" charset="0"/>
                <a:ea typeface="Times New Roman" pitchFamily="18" charset="0"/>
                <a:cs typeface="Times New Roman" pitchFamily="18" charset="0"/>
              </a:rPr>
              <a:t>     </a:t>
            </a:r>
          </a:p>
          <a:p>
            <a:pPr eaLnBrk="0" fontAlgn="base" hangingPunct="0">
              <a:spcBef>
                <a:spcPct val="0"/>
              </a:spcBef>
              <a:spcAft>
                <a:spcPct val="0"/>
              </a:spcAft>
              <a:defRPr/>
            </a:pPr>
            <a:r>
              <a:rPr lang="en-US" sz="2800" b="1" dirty="0" smtClean="0">
                <a:solidFill>
                  <a:prstClr val="white">
                    <a:lumMod val="95000"/>
                    <a:lumOff val="5000"/>
                  </a:prstClr>
                </a:solidFill>
                <a:latin typeface="Times New Roman" pitchFamily="18" charset="0"/>
                <a:ea typeface="Times New Roman" pitchFamily="18" charset="0"/>
                <a:cs typeface="Times New Roman" pitchFamily="18" charset="0"/>
              </a:rPr>
              <a:t> </a:t>
            </a:r>
            <a:r>
              <a:rPr lang="en-US" sz="2800" b="1" dirty="0" smtClean="0">
                <a:solidFill>
                  <a:srgbClr val="FF0000"/>
                </a:solidFill>
              </a:rPr>
              <a:t>2- Peripheral neuroglia cells   (PNS)</a:t>
            </a:r>
          </a:p>
          <a:p>
            <a:pPr eaLnBrk="0" fontAlgn="base" hangingPunct="0">
              <a:spcBef>
                <a:spcPct val="0"/>
              </a:spcBef>
              <a:spcAft>
                <a:spcPct val="0"/>
              </a:spcAft>
              <a:defRPr/>
            </a:pPr>
            <a:r>
              <a:rPr lang="en-US" sz="2800" b="1" dirty="0" smtClean="0">
                <a:solidFill>
                  <a:prstClr val="white"/>
                </a:solidFill>
              </a:rPr>
              <a:t>A- Schwann cells or </a:t>
            </a:r>
            <a:r>
              <a:rPr lang="en-US" sz="2800" b="1" dirty="0" err="1" smtClean="0">
                <a:solidFill>
                  <a:prstClr val="white"/>
                </a:solidFill>
              </a:rPr>
              <a:t>neurolemmocytes</a:t>
            </a:r>
            <a:endParaRPr lang="en-US" sz="2800" b="1" dirty="0" smtClean="0">
              <a:solidFill>
                <a:prstClr val="white"/>
              </a:solidFill>
            </a:endParaRPr>
          </a:p>
          <a:p>
            <a:pPr eaLnBrk="0" fontAlgn="base" hangingPunct="0">
              <a:spcBef>
                <a:spcPct val="0"/>
              </a:spcBef>
              <a:spcAft>
                <a:spcPct val="0"/>
              </a:spcAft>
              <a:defRPr/>
            </a:pPr>
            <a:r>
              <a:rPr lang="en-US" sz="2800" b="1" dirty="0" smtClean="0">
                <a:solidFill>
                  <a:prstClr val="white"/>
                </a:solidFill>
              </a:rPr>
              <a:t>B- Satellite cells </a:t>
            </a:r>
            <a:endParaRPr lang="en-US" sz="2800" b="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defRPr/>
            </a:pPr>
            <a:endParaRPr lang="en-US" b="1" dirty="0" smtClean="0">
              <a:solidFill>
                <a:prstClr val="white">
                  <a:lumMod val="95000"/>
                  <a:lumOff val="5000"/>
                </a:prstClr>
              </a:solidFill>
              <a:latin typeface="Arial" pitchFamily="34" charset="0"/>
              <a:cs typeface="Arial" pitchFamily="34" charset="0"/>
            </a:endParaRPr>
          </a:p>
          <a:p>
            <a:pPr eaLnBrk="0" fontAlgn="base" hangingPunct="0">
              <a:spcBef>
                <a:spcPct val="0"/>
              </a:spcBef>
              <a:spcAft>
                <a:spcPct val="0"/>
              </a:spcAft>
              <a:defRPr/>
            </a:pPr>
            <a:r>
              <a:rPr lang="en-US" b="1" dirty="0" smtClean="0">
                <a:solidFill>
                  <a:prstClr val="white">
                    <a:lumMod val="95000"/>
                    <a:lumOff val="5000"/>
                  </a:prstClr>
                </a:solidFill>
                <a:latin typeface="Times New Roman" pitchFamily="18" charset="0"/>
                <a:ea typeface="Times New Roman" pitchFamily="18" charset="0"/>
                <a:cs typeface="Times New Roman" pitchFamily="18" charset="0"/>
              </a:rPr>
              <a:t> </a:t>
            </a:r>
            <a:endParaRPr lang="ar-IQ" dirty="0">
              <a:solidFill>
                <a:prstClr val="white"/>
              </a:solidFill>
            </a:endParaRPr>
          </a:p>
        </p:txBody>
      </p:sp>
    </p:spTree>
    <p:extLst>
      <p:ext uri="{BB962C8B-B14F-4D97-AF65-F5344CB8AC3E}">
        <p14:creationId xmlns:p14="http://schemas.microsoft.com/office/powerpoint/2010/main" val="2313513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نص 2"/>
          <p:cNvSpPr>
            <a:spLocks noGrp="1"/>
          </p:cNvSpPr>
          <p:nvPr>
            <p:ph type="body" sz="half" idx="13"/>
          </p:nvPr>
        </p:nvSpPr>
        <p:spPr/>
        <p:txBody>
          <a:bodyPr/>
          <a:lstStyle/>
          <a:p>
            <a:endParaRPr lang="ar-IQ"/>
          </a:p>
        </p:txBody>
      </p:sp>
      <p:sp>
        <p:nvSpPr>
          <p:cNvPr id="4" name="عنصر نائب للنص 3"/>
          <p:cNvSpPr>
            <a:spLocks noGrp="1"/>
          </p:cNvSpPr>
          <p:nvPr>
            <p:ph type="body" sz="half" idx="2"/>
          </p:nvPr>
        </p:nvSpPr>
        <p:spPr/>
        <p:txBody>
          <a:bodyPr>
            <a:normAutofit/>
          </a:bodyPr>
          <a:lstStyle/>
          <a:p>
            <a:pPr algn="ctr"/>
            <a:r>
              <a:rPr lang="en-US" sz="2800" b="1" dirty="0" err="1" smtClean="0"/>
              <a:t>Neuroglial</a:t>
            </a:r>
            <a:r>
              <a:rPr lang="en-US" sz="2800" b="1" dirty="0" smtClean="0"/>
              <a:t> cells  </a:t>
            </a:r>
            <a:endParaRPr lang="ar-IQ" sz="2800" b="1" dirty="0"/>
          </a:p>
        </p:txBody>
      </p:sp>
      <p:pic>
        <p:nvPicPr>
          <p:cNvPr id="1026" name="Picture 2"/>
          <p:cNvPicPr>
            <a:picLocks noChangeAspect="1" noChangeArrowheads="1"/>
          </p:cNvPicPr>
          <p:nvPr/>
        </p:nvPicPr>
        <p:blipFill>
          <a:blip r:embed="rId2" cstate="print"/>
          <a:srcRect/>
          <a:stretch>
            <a:fillRect/>
          </a:stretch>
        </p:blipFill>
        <p:spPr bwMode="auto">
          <a:xfrm>
            <a:off x="1084659" y="548680"/>
            <a:ext cx="7519789" cy="4176464"/>
          </a:xfrm>
          <a:prstGeom prst="rect">
            <a:avLst/>
          </a:prstGeom>
          <a:noFill/>
          <a:ln w="9525">
            <a:noFill/>
            <a:miter lim="800000"/>
            <a:headEnd/>
            <a:tailEnd/>
          </a:ln>
        </p:spPr>
      </p:pic>
    </p:spTree>
    <p:extLst>
      <p:ext uri="{BB962C8B-B14F-4D97-AF65-F5344CB8AC3E}">
        <p14:creationId xmlns:p14="http://schemas.microsoft.com/office/powerpoint/2010/main" val="1032297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1" y="609600"/>
            <a:ext cx="2951766" cy="989013"/>
          </a:xfrm>
        </p:spPr>
        <p:txBody>
          <a:bodyPr/>
          <a:lstStyle/>
          <a:p>
            <a:r>
              <a:rPr lang="en-US" b="1" dirty="0" smtClean="0"/>
              <a:t>A- </a:t>
            </a:r>
            <a:r>
              <a:rPr lang="en-US" b="1" dirty="0" err="1" smtClean="0"/>
              <a:t>Astrocytes</a:t>
            </a:r>
            <a:endParaRPr lang="ar-IQ" dirty="0"/>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4743450" y="404664"/>
            <a:ext cx="3790950" cy="5400600"/>
          </a:xfrm>
          <a:prstGeom prst="rect">
            <a:avLst/>
          </a:prstGeom>
          <a:noFill/>
          <a:ln w="9525">
            <a:noFill/>
            <a:miter lim="800000"/>
            <a:headEnd/>
            <a:tailEnd/>
          </a:ln>
        </p:spPr>
      </p:pic>
      <p:sp>
        <p:nvSpPr>
          <p:cNvPr id="4" name="عنصر نائب للنص 3"/>
          <p:cNvSpPr>
            <a:spLocks noGrp="1"/>
          </p:cNvSpPr>
          <p:nvPr>
            <p:ph type="body" sz="half" idx="2"/>
          </p:nvPr>
        </p:nvSpPr>
        <p:spPr>
          <a:xfrm>
            <a:off x="899592" y="1598613"/>
            <a:ext cx="3672407" cy="4262436"/>
          </a:xfrm>
        </p:spPr>
        <p:txBody>
          <a:bodyPr>
            <a:normAutofit fontScale="92500"/>
          </a:bodyPr>
          <a:lstStyle/>
          <a:p>
            <a:pPr algn="l"/>
            <a:r>
              <a:rPr lang="en-US" dirty="0" smtClean="0"/>
              <a:t>They are large and star shaped consist of many branched </a:t>
            </a:r>
            <a:r>
              <a:rPr lang="en-US" dirty="0" err="1" smtClean="0"/>
              <a:t>cytoplasmic</a:t>
            </a:r>
            <a:r>
              <a:rPr lang="en-US" dirty="0" smtClean="0"/>
              <a:t> processes and it contains intermediate filaments composed of a distinct protein called </a:t>
            </a:r>
            <a:r>
              <a:rPr lang="en-US" dirty="0" err="1" smtClean="0">
                <a:solidFill>
                  <a:srgbClr val="FF0000"/>
                </a:solidFill>
              </a:rPr>
              <a:t>glial</a:t>
            </a:r>
            <a:r>
              <a:rPr lang="en-US" dirty="0" smtClean="0">
                <a:solidFill>
                  <a:srgbClr val="FF0000"/>
                </a:solidFill>
              </a:rPr>
              <a:t> </a:t>
            </a:r>
            <a:r>
              <a:rPr lang="en-US" dirty="0" err="1" smtClean="0">
                <a:solidFill>
                  <a:srgbClr val="FF0000"/>
                </a:solidFill>
              </a:rPr>
              <a:t>fibrillary</a:t>
            </a:r>
            <a:r>
              <a:rPr lang="en-US" dirty="0" smtClean="0">
                <a:solidFill>
                  <a:srgbClr val="FF0000"/>
                </a:solidFill>
              </a:rPr>
              <a:t> acidic protein(GFAP</a:t>
            </a:r>
            <a:r>
              <a:rPr lang="en-US" dirty="0" smtClean="0"/>
              <a:t>). </a:t>
            </a:r>
            <a:r>
              <a:rPr lang="en-US" dirty="0" err="1" smtClean="0"/>
              <a:t>Astrocyte</a:t>
            </a:r>
            <a:r>
              <a:rPr lang="en-US" dirty="0" smtClean="0"/>
              <a:t> have </a:t>
            </a:r>
            <a:r>
              <a:rPr lang="en-US" dirty="0" err="1" smtClean="0"/>
              <a:t>perivascular</a:t>
            </a:r>
            <a:r>
              <a:rPr lang="en-US" dirty="0" smtClean="0"/>
              <a:t> feet to form </a:t>
            </a:r>
            <a:r>
              <a:rPr lang="en-US" dirty="0" smtClean="0">
                <a:solidFill>
                  <a:srgbClr val="FF0000"/>
                </a:solidFill>
              </a:rPr>
              <a:t>blood-brain barrier (BBB)</a:t>
            </a:r>
            <a:r>
              <a:rPr lang="en-US" dirty="0" smtClean="0"/>
              <a:t>. </a:t>
            </a:r>
            <a:r>
              <a:rPr lang="en-US" dirty="0" err="1" smtClean="0"/>
              <a:t>Astrocytes</a:t>
            </a:r>
            <a:r>
              <a:rPr lang="en-US" dirty="0" smtClean="0"/>
              <a:t> provide nutrients to neurons and produce a hormone known as </a:t>
            </a:r>
            <a:r>
              <a:rPr lang="en-US" dirty="0" err="1" smtClean="0"/>
              <a:t>glia</a:t>
            </a:r>
            <a:r>
              <a:rPr lang="en-US" dirty="0" smtClean="0"/>
              <a:t>-derived growth factor, which someday might be used as a cure for Parkinson disease and other diseases caused by neuron degeneration.</a:t>
            </a:r>
            <a:endParaRPr lang="ar-IQ" dirty="0"/>
          </a:p>
        </p:txBody>
      </p:sp>
    </p:spTree>
    <p:extLst>
      <p:ext uri="{BB962C8B-B14F-4D97-AF65-F5344CB8AC3E}">
        <p14:creationId xmlns:p14="http://schemas.microsoft.com/office/powerpoint/2010/main" val="324425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There are two types of </a:t>
            </a:r>
            <a:r>
              <a:rPr lang="en-US" b="1" dirty="0" err="1" smtClean="0"/>
              <a:t>astrocytes</a:t>
            </a:r>
            <a:r>
              <a:rPr lang="en-US" b="1" dirty="0" smtClean="0"/>
              <a:t> in the CNS</a:t>
            </a:r>
            <a:endParaRPr lang="ar-IQ" dirty="0"/>
          </a:p>
        </p:txBody>
      </p:sp>
      <p:sp>
        <p:nvSpPr>
          <p:cNvPr id="3" name="عنصر نائب للمحتوى 2"/>
          <p:cNvSpPr>
            <a:spLocks noGrp="1"/>
          </p:cNvSpPr>
          <p:nvPr>
            <p:ph sz="quarter" idx="13"/>
          </p:nvPr>
        </p:nvSpPr>
        <p:spPr/>
        <p:txBody>
          <a:bodyPr>
            <a:normAutofit fontScale="92500"/>
          </a:bodyPr>
          <a:lstStyle/>
          <a:p>
            <a:pPr algn="l"/>
            <a:r>
              <a:rPr lang="en-US" b="1" dirty="0" smtClean="0">
                <a:solidFill>
                  <a:srgbClr val="FF0000"/>
                </a:solidFill>
              </a:rPr>
              <a:t>1- Protoplasmic </a:t>
            </a:r>
            <a:r>
              <a:rPr lang="en-US" b="1" dirty="0" err="1" smtClean="0">
                <a:solidFill>
                  <a:srgbClr val="FF0000"/>
                </a:solidFill>
              </a:rPr>
              <a:t>astrocytes</a:t>
            </a:r>
            <a:r>
              <a:rPr lang="en-US" b="1" dirty="0" smtClean="0">
                <a:solidFill>
                  <a:srgbClr val="FF0000"/>
                </a:solidFill>
              </a:rPr>
              <a:t> </a:t>
            </a:r>
          </a:p>
          <a:p>
            <a:pPr algn="l"/>
            <a:r>
              <a:rPr lang="en-US" sz="2400" cap="none" dirty="0" smtClean="0"/>
              <a:t>these cells have short and thick processes with many branches. they are mainly located in the gray matter of brain and spinal cord. the main functions is support neurons in a metabolism.</a:t>
            </a:r>
            <a:endParaRPr lang="ar-IQ" dirty="0"/>
          </a:p>
        </p:txBody>
      </p:sp>
      <p:sp>
        <p:nvSpPr>
          <p:cNvPr id="4" name="عنصر نائب للمحتوى 3"/>
          <p:cNvSpPr>
            <a:spLocks noGrp="1"/>
          </p:cNvSpPr>
          <p:nvPr>
            <p:ph sz="quarter" idx="14"/>
          </p:nvPr>
        </p:nvSpPr>
        <p:spPr/>
        <p:txBody>
          <a:bodyPr>
            <a:normAutofit lnSpcReduction="10000"/>
          </a:bodyPr>
          <a:lstStyle/>
          <a:p>
            <a:r>
              <a:rPr lang="en-US" b="1" dirty="0" smtClean="0">
                <a:solidFill>
                  <a:srgbClr val="FF0000"/>
                </a:solidFill>
              </a:rPr>
              <a:t>2- Fibrous </a:t>
            </a:r>
            <a:r>
              <a:rPr lang="en-US" b="1" dirty="0" err="1" smtClean="0">
                <a:solidFill>
                  <a:srgbClr val="FF0000"/>
                </a:solidFill>
              </a:rPr>
              <a:t>astrocytes</a:t>
            </a:r>
            <a:r>
              <a:rPr lang="en-US" b="1" dirty="0" smtClean="0">
                <a:solidFill>
                  <a:srgbClr val="FF0000"/>
                </a:solidFill>
              </a:rPr>
              <a:t> </a:t>
            </a:r>
          </a:p>
          <a:p>
            <a:pPr algn="l"/>
            <a:r>
              <a:rPr lang="en-US" sz="2400" cap="none" dirty="0" smtClean="0"/>
              <a:t>these cells have long and thin processes with few branched. they are mainly located in the white matter of brain and spinal cord. the main functions is binding and supporting the neurons</a:t>
            </a:r>
            <a:r>
              <a:rPr lang="en-US" dirty="0" smtClean="0"/>
              <a:t>.</a:t>
            </a:r>
            <a:endParaRPr lang="ar-IQ" dirty="0"/>
          </a:p>
        </p:txBody>
      </p:sp>
    </p:spTree>
    <p:extLst>
      <p:ext uri="{BB962C8B-B14F-4D97-AF65-F5344CB8AC3E}">
        <p14:creationId xmlns:p14="http://schemas.microsoft.com/office/powerpoint/2010/main" val="3107306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446088"/>
            <a:ext cx="3888432" cy="976312"/>
          </a:xfrm>
        </p:spPr>
        <p:txBody>
          <a:bodyPr>
            <a:normAutofit fontScale="90000"/>
          </a:bodyPr>
          <a:lstStyle/>
          <a:p>
            <a:r>
              <a:rPr lang="en-US" b="1" dirty="0" smtClean="0"/>
              <a:t>B-</a:t>
            </a:r>
            <a:r>
              <a:rPr lang="en-US" b="1" dirty="0" err="1" smtClean="0"/>
              <a:t>Oligodendrocytes</a:t>
            </a:r>
            <a:endParaRPr lang="ar-IQ" dirty="0"/>
          </a:p>
        </p:txBody>
      </p:sp>
      <p:pic>
        <p:nvPicPr>
          <p:cNvPr id="5" name="Picture 2"/>
          <p:cNvPicPr>
            <a:picLocks noGrp="1" noChangeAspect="1" noChangeArrowheads="1"/>
          </p:cNvPicPr>
          <p:nvPr>
            <p:ph sz="quarter" idx="13"/>
          </p:nvPr>
        </p:nvPicPr>
        <p:blipFill>
          <a:blip r:embed="rId2" cstate="print"/>
          <a:stretch>
            <a:fillRect/>
          </a:stretch>
        </p:blipFill>
        <p:spPr bwMode="auto">
          <a:xfrm>
            <a:off x="4571999" y="1598612"/>
            <a:ext cx="4104457" cy="4566691"/>
          </a:xfrm>
          <a:prstGeom prst="rect">
            <a:avLst/>
          </a:prstGeom>
          <a:noFill/>
          <a:ln w="9525">
            <a:noFill/>
            <a:miter lim="800000"/>
            <a:headEnd/>
            <a:tailEnd/>
          </a:ln>
        </p:spPr>
      </p:pic>
      <p:sp>
        <p:nvSpPr>
          <p:cNvPr id="4" name="عنصر نائب للنص 3"/>
          <p:cNvSpPr>
            <a:spLocks noGrp="1"/>
          </p:cNvSpPr>
          <p:nvPr>
            <p:ph type="body" sz="half" idx="2"/>
          </p:nvPr>
        </p:nvSpPr>
        <p:spPr>
          <a:xfrm>
            <a:off x="1331640" y="1598612"/>
            <a:ext cx="3240359" cy="4566691"/>
          </a:xfrm>
        </p:spPr>
        <p:txBody>
          <a:bodyPr>
            <a:noAutofit/>
          </a:bodyPr>
          <a:lstStyle/>
          <a:p>
            <a:pPr algn="l"/>
            <a:r>
              <a:rPr lang="en-US" sz="2000" cap="none" dirty="0" smtClean="0"/>
              <a:t>they are a type of glial cell in the central nervous system that creates myelin sheaths around the axons of neurons. the creation of myelin allows for the formation of myelin sheaths around neuronal axons. this myelin sheath allows for action potentials to travel down the axon much more efficiently and quickly compared to </a:t>
            </a:r>
            <a:r>
              <a:rPr lang="en-US" sz="2000" cap="none" dirty="0" err="1" smtClean="0"/>
              <a:t>unmyelinated</a:t>
            </a:r>
            <a:r>
              <a:rPr lang="en-US" sz="2000" cap="none" dirty="0" smtClean="0"/>
              <a:t> axons.</a:t>
            </a:r>
            <a:endParaRPr lang="ar-IQ" sz="2000" cap="none" dirty="0"/>
          </a:p>
        </p:txBody>
      </p:sp>
    </p:spTree>
    <p:extLst>
      <p:ext uri="{BB962C8B-B14F-4D97-AF65-F5344CB8AC3E}">
        <p14:creationId xmlns:p14="http://schemas.microsoft.com/office/powerpoint/2010/main" val="2693449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0" y="609601"/>
            <a:ext cx="3814661" cy="803176"/>
          </a:xfrm>
        </p:spPr>
        <p:txBody>
          <a:bodyPr/>
          <a:lstStyle/>
          <a:p>
            <a:r>
              <a:rPr lang="en-US" b="1" dirty="0" smtClean="0"/>
              <a:t>C- Microglia</a:t>
            </a:r>
            <a:endParaRPr lang="ar-IQ" dirty="0"/>
          </a:p>
        </p:txBody>
      </p:sp>
      <p:pic>
        <p:nvPicPr>
          <p:cNvPr id="5" name="Picture 2"/>
          <p:cNvPicPr>
            <a:picLocks noGrp="1" noChangeAspect="1" noChangeArrowheads="1"/>
          </p:cNvPicPr>
          <p:nvPr>
            <p:ph sz="quarter" idx="13"/>
          </p:nvPr>
        </p:nvPicPr>
        <p:blipFill>
          <a:blip r:embed="rId2" cstate="print"/>
          <a:stretch>
            <a:fillRect/>
          </a:stretch>
        </p:blipFill>
        <p:spPr bwMode="auto">
          <a:xfrm>
            <a:off x="3808413" y="1412777"/>
            <a:ext cx="4649787" cy="4248471"/>
          </a:xfrm>
          <a:prstGeom prst="rect">
            <a:avLst/>
          </a:prstGeom>
          <a:noFill/>
          <a:ln w="9525">
            <a:noFill/>
            <a:miter lim="800000"/>
            <a:headEnd/>
            <a:tailEnd/>
          </a:ln>
        </p:spPr>
      </p:pic>
      <p:sp>
        <p:nvSpPr>
          <p:cNvPr id="4" name="عنصر نائب للنص 3"/>
          <p:cNvSpPr>
            <a:spLocks noGrp="1"/>
          </p:cNvSpPr>
          <p:nvPr>
            <p:ph type="body" sz="half" idx="2"/>
          </p:nvPr>
        </p:nvSpPr>
        <p:spPr>
          <a:xfrm>
            <a:off x="685331" y="1700808"/>
            <a:ext cx="2951767" cy="4090392"/>
          </a:xfrm>
        </p:spPr>
        <p:txBody>
          <a:bodyPr>
            <a:noAutofit/>
          </a:bodyPr>
          <a:lstStyle/>
          <a:p>
            <a:pPr algn="l"/>
            <a:r>
              <a:rPr lang="en-US" cap="none" dirty="0" smtClean="0"/>
              <a:t>they are small elongated cells with short process, nuclei of microglial cells can be recognized in routine </a:t>
            </a:r>
            <a:r>
              <a:rPr lang="en-US" cap="none" dirty="0" err="1" smtClean="0"/>
              <a:t>hematoxilin</a:t>
            </a:r>
            <a:r>
              <a:rPr lang="en-US" cap="none" dirty="0" smtClean="0"/>
              <a:t> and eosin preparations by their dense elongated structure. its originate from bone marrow (monocytes) while the other glia cells originate from neural tubes. these cells have capacity for phagocytosis to eliminate the foreign materials. they possess a small, round, condensed nucleus and only a few short processes.</a:t>
            </a:r>
            <a:endParaRPr lang="ar-IQ" cap="none" dirty="0"/>
          </a:p>
        </p:txBody>
      </p:sp>
    </p:spTree>
    <p:extLst>
      <p:ext uri="{BB962C8B-B14F-4D97-AF65-F5344CB8AC3E}">
        <p14:creationId xmlns:p14="http://schemas.microsoft.com/office/powerpoint/2010/main" val="471971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0" y="609600"/>
            <a:ext cx="3958677" cy="1019200"/>
          </a:xfrm>
        </p:spPr>
        <p:txBody>
          <a:bodyPr/>
          <a:lstStyle/>
          <a:p>
            <a:r>
              <a:rPr lang="en-US" b="1" dirty="0" smtClean="0"/>
              <a:t>D- </a:t>
            </a:r>
            <a:r>
              <a:rPr lang="en-US" b="1" dirty="0" err="1" smtClean="0"/>
              <a:t>Ependymal</a:t>
            </a:r>
            <a:r>
              <a:rPr lang="en-US" b="1" dirty="0" smtClean="0"/>
              <a:t> cells</a:t>
            </a:r>
            <a:endParaRPr lang="ar-IQ" dirty="0"/>
          </a:p>
        </p:txBody>
      </p:sp>
      <p:pic>
        <p:nvPicPr>
          <p:cNvPr id="3074" name="Picture 2"/>
          <p:cNvPicPr>
            <a:picLocks noGrp="1" noChangeAspect="1" noChangeArrowheads="1"/>
          </p:cNvPicPr>
          <p:nvPr>
            <p:ph sz="quarter" idx="13"/>
          </p:nvPr>
        </p:nvPicPr>
        <p:blipFill>
          <a:blip r:embed="rId2" cstate="print"/>
          <a:stretch>
            <a:fillRect/>
          </a:stretch>
        </p:blipFill>
        <p:spPr bwMode="auto">
          <a:xfrm>
            <a:off x="3866356" y="1724024"/>
            <a:ext cx="4533900" cy="3937223"/>
          </a:xfrm>
          <a:prstGeom prst="rect">
            <a:avLst/>
          </a:prstGeom>
          <a:noFill/>
          <a:ln w="9525">
            <a:noFill/>
            <a:miter lim="800000"/>
            <a:headEnd/>
            <a:tailEnd/>
          </a:ln>
        </p:spPr>
      </p:pic>
      <p:sp>
        <p:nvSpPr>
          <p:cNvPr id="4" name="عنصر نائب للنص 3"/>
          <p:cNvSpPr>
            <a:spLocks noGrp="1"/>
          </p:cNvSpPr>
          <p:nvPr>
            <p:ph type="body" sz="half" idx="2"/>
          </p:nvPr>
        </p:nvSpPr>
        <p:spPr>
          <a:xfrm>
            <a:off x="685331" y="2060848"/>
            <a:ext cx="2951767" cy="3730352"/>
          </a:xfrm>
        </p:spPr>
        <p:txBody>
          <a:bodyPr>
            <a:noAutofit/>
          </a:bodyPr>
          <a:lstStyle/>
          <a:p>
            <a:pPr algn="l"/>
            <a:r>
              <a:rPr lang="en-US" sz="1800" cap="none" dirty="0" smtClean="0"/>
              <a:t>they are low columnar epithelial lining the ventricles of the brain and central ,canal of the spinal cord. in some location ependymal cells have cilia like structure which facilitates the movement of cerebrospinal fluid (</a:t>
            </a:r>
            <a:r>
              <a:rPr lang="en-US" sz="1800" cap="none" dirty="0" err="1" smtClean="0"/>
              <a:t>csf</a:t>
            </a:r>
            <a:r>
              <a:rPr lang="en-US" sz="1800" cap="none" dirty="0" smtClean="0"/>
              <a:t>). ependymal form with blood vessels the choroid </a:t>
            </a:r>
            <a:r>
              <a:rPr lang="en-US" sz="1800" cap="none" dirty="0" err="1" smtClean="0"/>
              <a:t>pluxes</a:t>
            </a:r>
            <a:r>
              <a:rPr lang="en-US" sz="1800" cap="none" dirty="0" smtClean="0"/>
              <a:t> that form the </a:t>
            </a:r>
            <a:r>
              <a:rPr lang="en-US" sz="1800" cap="none" dirty="0" err="1" smtClean="0"/>
              <a:t>csf</a:t>
            </a:r>
            <a:r>
              <a:rPr lang="en-US" sz="1800" cap="none" dirty="0" smtClean="0"/>
              <a:t>. ependymal cells also involved with binding between neurons by distal folding processes</a:t>
            </a:r>
            <a:endParaRPr lang="ar-IQ" sz="1800" cap="none" dirty="0"/>
          </a:p>
        </p:txBody>
      </p:sp>
    </p:spTree>
    <p:extLst>
      <p:ext uri="{BB962C8B-B14F-4D97-AF65-F5344CB8AC3E}">
        <p14:creationId xmlns:p14="http://schemas.microsoft.com/office/powerpoint/2010/main" val="598082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3" y="476672"/>
            <a:ext cx="6914728" cy="1428328"/>
          </a:xfrm>
        </p:spPr>
        <p:txBody>
          <a:bodyPr>
            <a:normAutofit fontScale="90000"/>
          </a:bodyPr>
          <a:lstStyle/>
          <a:p>
            <a:r>
              <a:rPr lang="en-US" b="1" dirty="0" smtClean="0"/>
              <a:t>2- Peripheral </a:t>
            </a:r>
            <a:r>
              <a:rPr lang="en-US" b="1" dirty="0" err="1" smtClean="0"/>
              <a:t>neuroglia</a:t>
            </a:r>
            <a:r>
              <a:rPr lang="en-US" b="1" dirty="0" smtClean="0"/>
              <a:t> cells </a:t>
            </a:r>
            <a:br>
              <a:rPr lang="en-US" b="1" dirty="0" smtClean="0"/>
            </a:br>
            <a:r>
              <a:rPr lang="en-US" b="1" dirty="0" smtClean="0"/>
              <a:t>a- Schwann cells or </a:t>
            </a:r>
            <a:r>
              <a:rPr lang="en-US" b="1" dirty="0" err="1" smtClean="0"/>
              <a:t>neurolemmocytes</a:t>
            </a:r>
            <a:endParaRPr lang="ar-IQ" dirty="0"/>
          </a:p>
        </p:txBody>
      </p:sp>
      <p:pic>
        <p:nvPicPr>
          <p:cNvPr id="4098" name="Picture 2"/>
          <p:cNvPicPr>
            <a:picLocks noGrp="1" noChangeAspect="1" noChangeArrowheads="1"/>
          </p:cNvPicPr>
          <p:nvPr>
            <p:ph sz="quarter" idx="13"/>
          </p:nvPr>
        </p:nvPicPr>
        <p:blipFill>
          <a:blip r:embed="rId2" cstate="print"/>
          <a:srcRect/>
          <a:stretch>
            <a:fillRect/>
          </a:stretch>
        </p:blipFill>
        <p:spPr bwMode="auto">
          <a:xfrm>
            <a:off x="1619673" y="2393950"/>
            <a:ext cx="6624736" cy="3257550"/>
          </a:xfrm>
          <a:prstGeom prst="rect">
            <a:avLst/>
          </a:prstGeom>
          <a:noFill/>
          <a:ln w="9525">
            <a:noFill/>
            <a:miter lim="800000"/>
            <a:headEnd/>
            <a:tailEnd/>
          </a:ln>
        </p:spPr>
      </p:pic>
    </p:spTree>
    <p:extLst>
      <p:ext uri="{BB962C8B-B14F-4D97-AF65-F5344CB8AC3E}">
        <p14:creationId xmlns:p14="http://schemas.microsoft.com/office/powerpoint/2010/main" val="2965766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p:txBody>
          <a:bodyPr>
            <a:normAutofit/>
          </a:bodyPr>
          <a:lstStyle/>
          <a:p>
            <a:pPr algn="l"/>
            <a:r>
              <a:rPr lang="en-US" b="1" cap="none" dirty="0" err="1" smtClean="0">
                <a:solidFill>
                  <a:srgbClr val="FF0000"/>
                </a:solidFill>
              </a:rPr>
              <a:t>myelinating</a:t>
            </a:r>
            <a:r>
              <a:rPr lang="en-US" b="1" cap="none" dirty="0" smtClean="0">
                <a:solidFill>
                  <a:srgbClr val="FF0000"/>
                </a:solidFill>
              </a:rPr>
              <a:t> </a:t>
            </a:r>
            <a:r>
              <a:rPr lang="en-US" b="1" cap="none" dirty="0" err="1" smtClean="0">
                <a:solidFill>
                  <a:srgbClr val="FF0000"/>
                </a:solidFill>
              </a:rPr>
              <a:t>schwann</a:t>
            </a:r>
            <a:r>
              <a:rPr lang="en-US" b="1" cap="none" dirty="0" smtClean="0">
                <a:solidFill>
                  <a:srgbClr val="FF0000"/>
                </a:solidFill>
              </a:rPr>
              <a:t> cells </a:t>
            </a:r>
            <a:r>
              <a:rPr lang="en-US" b="1" cap="none" dirty="0" smtClean="0"/>
              <a:t>wrap around axons of motor and sensory neurons to form the myelin sheath. membranes of </a:t>
            </a:r>
            <a:r>
              <a:rPr lang="en-US" b="1" cap="none" dirty="0" err="1" smtClean="0"/>
              <a:t>schwann</a:t>
            </a:r>
            <a:r>
              <a:rPr lang="en-US" b="1" cap="none" dirty="0" smtClean="0"/>
              <a:t> cells have a higher proportion of lipids than do other cell membranes and the myelin sheath serves to protect axons and maintain a constant ionic microenvironment required for action potentials. between adjacent </a:t>
            </a:r>
            <a:r>
              <a:rPr lang="en-US" b="1" cap="none" dirty="0" err="1" smtClean="0"/>
              <a:t>schwann</a:t>
            </a:r>
            <a:r>
              <a:rPr lang="en-US" b="1" cap="none" dirty="0" smtClean="0"/>
              <a:t> cells the myelin sheath shows small nodal gaps along the axon, called (</a:t>
            </a:r>
            <a:r>
              <a:rPr lang="en-US" b="1" cap="none" dirty="0" smtClean="0">
                <a:solidFill>
                  <a:srgbClr val="FF0000"/>
                </a:solidFill>
              </a:rPr>
              <a:t>Nodes of </a:t>
            </a:r>
            <a:r>
              <a:rPr lang="en-US" b="1" cap="none" dirty="0" err="1" smtClean="0">
                <a:solidFill>
                  <a:srgbClr val="FF0000"/>
                </a:solidFill>
              </a:rPr>
              <a:t>ranvier</a:t>
            </a:r>
            <a:r>
              <a:rPr lang="en-US" b="1" cap="none" dirty="0" smtClean="0"/>
              <a:t>). the length of axon covered by one </a:t>
            </a:r>
            <a:r>
              <a:rPr lang="en-US" b="1" cap="none" dirty="0" err="1" smtClean="0"/>
              <a:t>schwann</a:t>
            </a:r>
            <a:r>
              <a:rPr lang="en-US" b="1" cap="none" dirty="0" smtClean="0"/>
              <a:t> cell is called the </a:t>
            </a:r>
            <a:r>
              <a:rPr lang="en-US" b="1" cap="none" dirty="0" err="1" smtClean="0"/>
              <a:t>internodal</a:t>
            </a:r>
            <a:r>
              <a:rPr lang="en-US" b="1" cap="none" dirty="0" smtClean="0"/>
              <a:t> segment and may be more than 1 millimeter . </a:t>
            </a:r>
            <a:endParaRPr lang="ar-IQ" cap="none" dirty="0"/>
          </a:p>
        </p:txBody>
      </p:sp>
    </p:spTree>
    <p:extLst>
      <p:ext uri="{BB962C8B-B14F-4D97-AF65-F5344CB8AC3E}">
        <p14:creationId xmlns:p14="http://schemas.microsoft.com/office/powerpoint/2010/main" val="891035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ny Questions Clipart Any Questions Clipart">
            <a:hlinkClick r:id="rId2" tooltip="&quot;Any Questions Clipart Any Questions Clipart&quot;"/>
          </p:cNvPr>
          <p:cNvPicPr/>
          <p:nvPr/>
        </p:nvPicPr>
        <p:blipFill>
          <a:blip r:embed="rId3" cstate="print"/>
          <a:srcRect/>
          <a:stretch>
            <a:fillRect/>
          </a:stretch>
        </p:blipFill>
        <p:spPr bwMode="auto">
          <a:xfrm>
            <a:off x="2555776" y="764704"/>
            <a:ext cx="3429024" cy="5589240"/>
          </a:xfrm>
          <a:prstGeom prst="rect">
            <a:avLst/>
          </a:prstGeom>
          <a:noFill/>
          <a:ln w="9525">
            <a:noFill/>
            <a:miter lim="800000"/>
            <a:headEnd/>
            <a:tailEnd/>
          </a:ln>
        </p:spPr>
      </p:pic>
      <p:sp>
        <p:nvSpPr>
          <p:cNvPr id="3" name="مستطيل 2"/>
          <p:cNvSpPr/>
          <p:nvPr/>
        </p:nvSpPr>
        <p:spPr>
          <a:xfrm>
            <a:off x="0" y="1124744"/>
            <a:ext cx="2808312" cy="3970318"/>
          </a:xfrm>
          <a:prstGeom prst="rect">
            <a:avLst/>
          </a:prstGeom>
          <a:solidFill>
            <a:schemeClr val="bg1"/>
          </a:solidFill>
        </p:spPr>
        <p:txBody>
          <a:bodyPr wrap="square">
            <a:spAutoFit/>
          </a:bodyPr>
          <a:lstStyle/>
          <a:p>
            <a:endParaRPr lang="ar-IQ" sz="3600" dirty="0" smtClean="0">
              <a:solidFill>
                <a:prstClr val="black"/>
              </a:solidFill>
            </a:endParaRPr>
          </a:p>
          <a:p>
            <a:r>
              <a:rPr lang="en-US" sz="3600" dirty="0" smtClean="0">
                <a:solidFill>
                  <a:prstClr val="black"/>
                </a:solidFill>
              </a:rPr>
              <a:t> </a:t>
            </a:r>
            <a:r>
              <a:rPr lang="en-US" sz="3600" b="1" dirty="0" smtClean="0">
                <a:solidFill>
                  <a:prstClr val="black"/>
                </a:solidFill>
              </a:rPr>
              <a:t>What the main functions of the Schwann  cells</a:t>
            </a:r>
            <a:endParaRPr lang="en-US" sz="3600" b="1" dirty="0">
              <a:solidFill>
                <a:prstClr val="black"/>
              </a:solidFill>
              <a:latin typeface="Times New Roman" pitchFamily="18" charset="0"/>
              <a:ea typeface="Times New Roman" pitchFamily="18" charset="0"/>
              <a:cs typeface="Times New Roman" pitchFamily="18" charset="0"/>
            </a:endParaRPr>
          </a:p>
        </p:txBody>
      </p:sp>
      <p:sp>
        <p:nvSpPr>
          <p:cNvPr id="4" name="مستطيل 3"/>
          <p:cNvSpPr/>
          <p:nvPr/>
        </p:nvSpPr>
        <p:spPr>
          <a:xfrm>
            <a:off x="5004048" y="692696"/>
            <a:ext cx="4327320" cy="6863417"/>
          </a:xfrm>
          <a:prstGeom prst="rect">
            <a:avLst/>
          </a:prstGeom>
        </p:spPr>
        <p:txBody>
          <a:bodyPr wrap="square">
            <a:spAutoFit/>
          </a:bodyPr>
          <a:lstStyle/>
          <a:p>
            <a:endParaRPr lang="ar-IQ" sz="2400" dirty="0" smtClean="0">
              <a:solidFill>
                <a:prstClr val="black"/>
              </a:solidFill>
            </a:endParaRPr>
          </a:p>
          <a:p>
            <a:r>
              <a:rPr lang="en-US" sz="2400" dirty="0" smtClean="0">
                <a:solidFill>
                  <a:prstClr val="black"/>
                </a:solidFill>
              </a:rPr>
              <a:t>1- The conduction of nervous impulses along axons </a:t>
            </a:r>
          </a:p>
          <a:p>
            <a:r>
              <a:rPr lang="en-US" sz="2400" dirty="0" smtClean="0">
                <a:solidFill>
                  <a:prstClr val="black"/>
                </a:solidFill>
              </a:rPr>
              <a:t>2- Nerve development and regeneration, </a:t>
            </a:r>
            <a:r>
              <a:rPr lang="en-US" sz="2400" dirty="0" err="1" smtClean="0">
                <a:solidFill>
                  <a:prstClr val="black"/>
                </a:solidFill>
              </a:rPr>
              <a:t>trophic</a:t>
            </a:r>
            <a:r>
              <a:rPr lang="en-US" sz="2400" dirty="0" smtClean="0">
                <a:solidFill>
                  <a:prstClr val="black"/>
                </a:solidFill>
              </a:rPr>
              <a:t> support for neurons </a:t>
            </a:r>
          </a:p>
          <a:p>
            <a:r>
              <a:rPr lang="en-US" sz="2400" dirty="0" smtClean="0">
                <a:solidFill>
                  <a:prstClr val="black"/>
                </a:solidFill>
              </a:rPr>
              <a:t>3- Production of the nerve extracellular matrix </a:t>
            </a:r>
          </a:p>
          <a:p>
            <a:r>
              <a:rPr lang="en-US" sz="2400" dirty="0" smtClean="0">
                <a:solidFill>
                  <a:prstClr val="black"/>
                </a:solidFill>
              </a:rPr>
              <a:t>4- Modulation of neuromuscular synaptic activity </a:t>
            </a:r>
          </a:p>
          <a:p>
            <a:r>
              <a:rPr lang="en-US" sz="2400" dirty="0" smtClean="0">
                <a:solidFill>
                  <a:prstClr val="black"/>
                </a:solidFill>
              </a:rPr>
              <a:t>5- Presentation of antigens to T-lymphocytes.</a:t>
            </a:r>
            <a:r>
              <a:rPr lang="en-US" sz="3600" dirty="0" smtClean="0">
                <a:solidFill>
                  <a:prstClr val="black"/>
                </a:solidFill>
              </a:rPr>
              <a:t> </a:t>
            </a:r>
          </a:p>
          <a:p>
            <a:endParaRPr lang="ar-IQ" sz="3600" dirty="0" smtClean="0">
              <a:solidFill>
                <a:prstClr val="black"/>
              </a:solidFill>
            </a:endParaRPr>
          </a:p>
          <a:p>
            <a:r>
              <a:rPr lang="ar-IQ" sz="3600" dirty="0" smtClean="0">
                <a:solidFill>
                  <a:prstClr val="black"/>
                </a:solidFill>
              </a:rPr>
              <a:t> </a:t>
            </a:r>
          </a:p>
          <a:p>
            <a:r>
              <a:rPr lang="en-US" sz="2000" dirty="0" smtClean="0">
                <a:solidFill>
                  <a:prstClr val="black"/>
                </a:solidFill>
              </a:rPr>
              <a:t>divide. </a:t>
            </a:r>
          </a:p>
        </p:txBody>
      </p:sp>
      <p:sp>
        <p:nvSpPr>
          <p:cNvPr id="8" name="شكل بيضاوي 7"/>
          <p:cNvSpPr/>
          <p:nvPr/>
        </p:nvSpPr>
        <p:spPr>
          <a:xfrm>
            <a:off x="1475656" y="188640"/>
            <a:ext cx="55446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solidFill>
                  <a:prstClr val="white"/>
                </a:solidFill>
              </a:rPr>
              <a:t>Schwann cells</a:t>
            </a:r>
            <a:endParaRPr lang="en-US" sz="3200" dirty="0">
              <a:solidFill>
                <a:prstClr val="white"/>
              </a:solidFill>
            </a:endParaRPr>
          </a:p>
        </p:txBody>
      </p:sp>
    </p:spTree>
    <p:extLst>
      <p:ext uri="{BB962C8B-B14F-4D97-AF65-F5344CB8AC3E}">
        <p14:creationId xmlns:p14="http://schemas.microsoft.com/office/powerpoint/2010/main" val="55765105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500" fill="hold"/>
                                        <p:tgtEl>
                                          <p:spTgt spid="4"/>
                                        </p:tgtEl>
                                        <p:attrNameLst>
                                          <p:attrName>ppt_x</p:attrName>
                                        </p:attrNameLst>
                                      </p:cBhvr>
                                      <p:tavLst>
                                        <p:tav tm="0">
                                          <p:val>
                                            <p:strVal val="#ppt_x"/>
                                          </p:val>
                                        </p:tav>
                                        <p:tav tm="100000">
                                          <p:val>
                                            <p:strVal val="#ppt_x"/>
                                          </p:val>
                                        </p:tav>
                                      </p:tavLst>
                                    </p:anim>
                                    <p:anim calcmode="lin" valueType="num">
                                      <p:cBhvr additive="base">
                                        <p:cTn id="13"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10" y="3431258"/>
            <a:ext cx="796153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defRPr/>
            </a:pPr>
            <a:r>
              <a:rPr kumimoji="0" lang="en-US" sz="2400" b="1" i="0" u="none" strike="noStrike" kern="1200" cap="none" spc="0" normalizeH="0" baseline="0" noProof="0" dirty="0" smtClean="0">
                <a:ln>
                  <a:noFill/>
                </a:ln>
                <a:solidFill>
                  <a:prstClr val="white">
                    <a:lumMod val="95000"/>
                    <a:lumOff val="5000"/>
                  </a:prstClr>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smtClean="0">
                <a:ln>
                  <a:noFill/>
                </a:ln>
                <a:solidFill>
                  <a:prstClr val="white">
                    <a:lumMod val="95000"/>
                    <a:lumOff val="5000"/>
                  </a:prstClr>
                </a:solidFill>
                <a:effectLst/>
                <a:uLnTx/>
                <a:uFillTx/>
                <a:latin typeface="Times New Roman" pitchFamily="18" charset="0"/>
                <a:ea typeface="Times New Roman" pitchFamily="18" charset="0"/>
                <a:cs typeface="Times New Roman" pitchFamily="18" charset="0"/>
              </a:rPr>
              <a:t>-   </a:t>
            </a:r>
            <a:r>
              <a:rPr lang="en-US" sz="2800" dirty="0" smtClean="0"/>
              <a:t>is the primary tissue that composes the </a:t>
            </a:r>
          </a:p>
          <a:p>
            <a:pPr lvl="0" eaLnBrk="0" fontAlgn="base" hangingPunct="0">
              <a:spcBef>
                <a:spcPct val="0"/>
              </a:spcBef>
              <a:spcAft>
                <a:spcPct val="0"/>
              </a:spcAft>
              <a:defRPr/>
            </a:pPr>
            <a:r>
              <a:rPr lang="en-US" sz="2800" dirty="0" smtClean="0">
                <a:hlinkClick r:id="rId2"/>
              </a:rPr>
              <a:t>central nervous system</a:t>
            </a:r>
            <a:r>
              <a:rPr lang="en-US" sz="2800" dirty="0" smtClean="0"/>
              <a:t> and </a:t>
            </a:r>
          </a:p>
          <a:p>
            <a:pPr lvl="0" eaLnBrk="0" fontAlgn="base" hangingPunct="0">
              <a:spcBef>
                <a:spcPct val="0"/>
              </a:spcBef>
              <a:spcAft>
                <a:spcPct val="0"/>
              </a:spcAft>
              <a:defRPr/>
            </a:pPr>
            <a:r>
              <a:rPr lang="en-US" sz="2800" dirty="0" smtClean="0"/>
              <a:t>the </a:t>
            </a:r>
            <a:r>
              <a:rPr lang="en-US" sz="2800" dirty="0" smtClean="0">
                <a:hlinkClick r:id="rId3"/>
              </a:rPr>
              <a:t>peripheral nervous system</a:t>
            </a:r>
            <a:r>
              <a:rPr lang="en-US" sz="2800" dirty="0" smtClean="0"/>
              <a:t>. </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endParaRPr kumimoji="0" lang="en-US" sz="2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4" name="وسيلة شرح مع سهم إلى الأسفل 3"/>
          <p:cNvSpPr/>
          <p:nvPr/>
        </p:nvSpPr>
        <p:spPr>
          <a:xfrm>
            <a:off x="1835696" y="404664"/>
            <a:ext cx="6408712" cy="100013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kumimoji="0" lang="en-US" sz="2400" b="1" i="0" u="none" strike="noStrike" kern="1200" cap="none" spc="0" normalizeH="0" baseline="0" noProof="0" dirty="0" smtClean="0">
                <a:ln>
                  <a:noFill/>
                </a:ln>
                <a:solidFill>
                  <a:prstClr val="white">
                    <a:lumMod val="95000"/>
                    <a:lumOff val="5000"/>
                  </a:prstClr>
                </a:solidFill>
                <a:effectLst/>
                <a:uLnTx/>
                <a:uFillTx/>
                <a:latin typeface="Times New Roman" pitchFamily="18" charset="0"/>
                <a:ea typeface="Times New Roman" pitchFamily="18" charset="0"/>
                <a:cs typeface="Times New Roman" pitchFamily="18" charset="0"/>
              </a:rPr>
              <a:t> </a:t>
            </a:r>
            <a:r>
              <a:rPr lang="en-US" sz="3600" b="1" i="1" dirty="0" smtClean="0"/>
              <a:t>Definition</a:t>
            </a:r>
            <a:endParaRPr kumimoji="0" lang="en-US" sz="3200" b="1" i="0" u="none" strike="noStrike" kern="1200" cap="none" spc="0" normalizeH="0" baseline="0" noProof="0" dirty="0" smtClean="0">
              <a:ln>
                <a:noFill/>
              </a:ln>
              <a:solidFill>
                <a:prstClr val="white">
                  <a:lumMod val="95000"/>
                  <a:lumOff val="5000"/>
                </a:prstClr>
              </a:solidFill>
              <a:effectLst/>
              <a:uLnTx/>
              <a:uFillTx/>
              <a:latin typeface="Arial" pitchFamily="34" charset="0"/>
              <a:ea typeface="+mn-ea"/>
              <a:cs typeface="Arial" pitchFamily="34" charset="0"/>
            </a:endParaRPr>
          </a:p>
        </p:txBody>
      </p:sp>
      <p:sp>
        <p:nvSpPr>
          <p:cNvPr id="5" name="مستطيل ذو زوايا قطرية مستديرة 4"/>
          <p:cNvSpPr/>
          <p:nvPr/>
        </p:nvSpPr>
        <p:spPr>
          <a:xfrm>
            <a:off x="1886426" y="1700808"/>
            <a:ext cx="6357982" cy="642942"/>
          </a:xfrm>
          <a:prstGeom prst="round2Diag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smtClean="0"/>
              <a:t>Nervous tissue </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804057"/>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5"/>
                                        </p:tgtEl>
                                        <p:attrNameLst>
                                          <p:attrName>style.visibility</p:attrName>
                                        </p:attrNameLst>
                                      </p:cBhvr>
                                      <p:to>
                                        <p:strVal val="visible"/>
                                      </p:to>
                                    </p:set>
                                    <p:anim calcmode="lin" valueType="num">
                                      <p:cBhvr additive="base">
                                        <p:cTn id="19" dur="500" fill="hold"/>
                                        <p:tgtEl>
                                          <p:spTgt spid="26625"/>
                                        </p:tgtEl>
                                        <p:attrNameLst>
                                          <p:attrName>ppt_x</p:attrName>
                                        </p:attrNameLst>
                                      </p:cBhvr>
                                      <p:tavLst>
                                        <p:tav tm="0">
                                          <p:val>
                                            <p:strVal val="#ppt_x"/>
                                          </p:val>
                                        </p:tav>
                                        <p:tav tm="100000">
                                          <p:val>
                                            <p:strVal val="#ppt_x"/>
                                          </p:val>
                                        </p:tav>
                                      </p:tavLst>
                                    </p:anim>
                                    <p:anim calcmode="lin" valueType="num">
                                      <p:cBhvr additive="base">
                                        <p:cTn id="20"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en-US" sz="3200" dirty="0" smtClean="0"/>
              <a:t>Satellite cells </a:t>
            </a:r>
            <a:endParaRPr lang="en-US" sz="3200" dirty="0"/>
          </a:p>
        </p:txBody>
      </p:sp>
      <p:sp>
        <p:nvSpPr>
          <p:cNvPr id="3" name="عنصر نائب للمحتوى 2"/>
          <p:cNvSpPr>
            <a:spLocks noGrp="1"/>
          </p:cNvSpPr>
          <p:nvPr>
            <p:ph sz="quarter" idx="13"/>
          </p:nvPr>
        </p:nvSpPr>
        <p:spPr/>
        <p:txBody>
          <a:bodyPr>
            <a:normAutofit/>
          </a:bodyPr>
          <a:lstStyle/>
          <a:p>
            <a:pPr algn="l"/>
            <a:r>
              <a:rPr lang="en-US" sz="2400" b="1" cap="none" dirty="0" smtClean="0"/>
              <a:t>they are small cells form a covering layer over the large neuronal cell bodies in the ganglia (</a:t>
            </a:r>
            <a:r>
              <a:rPr lang="en-US" sz="2400" b="1" cap="none" dirty="0" smtClean="0">
                <a:solidFill>
                  <a:srgbClr val="FF0000"/>
                </a:solidFill>
              </a:rPr>
              <a:t>collection of neurons outside </a:t>
            </a:r>
            <a:r>
              <a:rPr lang="en-US" sz="2400" b="1" cap="none" smtClean="0">
                <a:solidFill>
                  <a:srgbClr val="FF0000"/>
                </a:solidFill>
              </a:rPr>
              <a:t>the CNS</a:t>
            </a:r>
            <a:r>
              <a:rPr lang="en-US" sz="2400" b="1" cap="none" smtClean="0"/>
              <a:t>). </a:t>
            </a:r>
            <a:r>
              <a:rPr lang="en-US" sz="2400" b="1" cap="none" dirty="0" smtClean="0"/>
              <a:t>satellite cells exert a trophic or supportive effect on these neurons, insulating, nourishing, and create a suitable microenvironment to the neurons. </a:t>
            </a:r>
            <a:endParaRPr lang="ar-IQ" sz="2400" b="1" cap="none" dirty="0"/>
          </a:p>
        </p:txBody>
      </p:sp>
    </p:spTree>
    <p:extLst>
      <p:ext uri="{BB962C8B-B14F-4D97-AF65-F5344CB8AC3E}">
        <p14:creationId xmlns:p14="http://schemas.microsoft.com/office/powerpoint/2010/main" val="3737581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www.planwallpaper.com/static/images/hand-writes-the-word-thank-you_fyUln5HO.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1600" y="1196752"/>
            <a:ext cx="7920880" cy="3970318"/>
          </a:xfrm>
          <a:prstGeom prst="rect">
            <a:avLst/>
          </a:prstGeom>
        </p:spPr>
        <p:txBody>
          <a:bodyPr wrap="square">
            <a:spAutoFit/>
          </a:bodyPr>
          <a:lstStyle/>
          <a:p>
            <a:pPr>
              <a:defRPr/>
            </a:pPr>
            <a:r>
              <a:rPr lang="en-US" sz="2800" b="1" dirty="0" smtClean="0">
                <a:hlinkClick r:id="rId2"/>
              </a:rPr>
              <a:t>Neurons</a:t>
            </a:r>
            <a:r>
              <a:rPr lang="en-US" sz="2800" b="1" dirty="0" smtClean="0"/>
              <a:t> </a:t>
            </a:r>
            <a:r>
              <a:rPr lang="en-US" sz="2800" dirty="0" smtClean="0"/>
              <a:t>are the basic unit of nervous tissue. They are responsible for sensing stimuli and transmitting signals to and from different parts of an organism. </a:t>
            </a:r>
          </a:p>
          <a:p>
            <a:pPr>
              <a:defRPr/>
            </a:pPr>
            <a:endParaRPr lang="en-US" sz="2800" dirty="0" smtClean="0"/>
          </a:p>
          <a:p>
            <a:pPr>
              <a:defRPr/>
            </a:pPr>
            <a:r>
              <a:rPr lang="en-US" sz="2800" dirty="0" smtClean="0"/>
              <a:t>The nerve is like epithelium derived from ectoderm. In addition to neurons, specialized </a:t>
            </a:r>
            <a:r>
              <a:rPr lang="en-US" sz="2800" dirty="0" smtClean="0">
                <a:hlinkClick r:id="rId3"/>
              </a:rPr>
              <a:t>cells</a:t>
            </a:r>
            <a:r>
              <a:rPr lang="en-US" sz="2800" dirty="0" smtClean="0"/>
              <a:t> known as </a:t>
            </a:r>
            <a:r>
              <a:rPr lang="en-US" sz="2800" b="1" dirty="0" err="1" smtClean="0">
                <a:hlinkClick r:id="rId4"/>
              </a:rPr>
              <a:t>glial</a:t>
            </a:r>
            <a:r>
              <a:rPr lang="en-US" sz="2800" b="1" dirty="0" smtClean="0">
                <a:hlinkClick r:id="rId4"/>
              </a:rPr>
              <a:t> cells</a:t>
            </a:r>
            <a:r>
              <a:rPr lang="en-US" sz="2800" b="1" dirty="0" smtClean="0"/>
              <a:t> </a:t>
            </a:r>
            <a:r>
              <a:rPr lang="en-US" sz="2800" dirty="0" smtClean="0"/>
              <a:t>serve to support nerve cells.</a:t>
            </a:r>
          </a:p>
        </p:txBody>
      </p:sp>
    </p:spTree>
    <p:extLst>
      <p:ext uri="{BB962C8B-B14F-4D97-AF65-F5344CB8AC3E}">
        <p14:creationId xmlns:p14="http://schemas.microsoft.com/office/powerpoint/2010/main" val="35929606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79712" y="188640"/>
            <a:ext cx="6589199" cy="1280890"/>
          </a:xfrm>
        </p:spPr>
        <p:txBody>
          <a:bodyPr/>
          <a:lstStyle/>
          <a:p>
            <a:r>
              <a:rPr lang="en-US" b="1" i="1" dirty="0" smtClean="0"/>
              <a:t>What Types of the nerve cells? </a:t>
            </a:r>
            <a:endParaRPr lang="ar-IQ" dirty="0"/>
          </a:p>
        </p:txBody>
      </p:sp>
      <p:sp>
        <p:nvSpPr>
          <p:cNvPr id="3" name="عنصر نائب للمحتوى 2"/>
          <p:cNvSpPr>
            <a:spLocks noGrp="1"/>
          </p:cNvSpPr>
          <p:nvPr>
            <p:ph idx="1"/>
          </p:nvPr>
        </p:nvSpPr>
        <p:spPr>
          <a:xfrm>
            <a:off x="3347864" y="2492896"/>
            <a:ext cx="5186536" cy="3418326"/>
          </a:xfrm>
        </p:spPr>
        <p:txBody>
          <a:bodyPr>
            <a:normAutofit fontScale="92500" lnSpcReduction="10000"/>
          </a:bodyPr>
          <a:lstStyle/>
          <a:p>
            <a:pPr algn="l" rtl="0"/>
            <a:r>
              <a:rPr lang="en-US" sz="2000" dirty="0" smtClean="0"/>
              <a:t>Nervous tissue consists of two major types of cells:</a:t>
            </a:r>
          </a:p>
          <a:p>
            <a:pPr algn="l" rtl="0"/>
            <a:r>
              <a:rPr lang="en-US" sz="2000" dirty="0" smtClean="0"/>
              <a:t>1- </a:t>
            </a:r>
            <a:r>
              <a:rPr lang="en-US" sz="2000" b="1" dirty="0" smtClean="0"/>
              <a:t>Neurons</a:t>
            </a:r>
            <a:r>
              <a:rPr lang="en-US" sz="2000" dirty="0" smtClean="0"/>
              <a:t>: responsible for conduction, propagation, and reception of  nervous impulses. Processes called axons or dendrites extend from these cells.</a:t>
            </a:r>
          </a:p>
          <a:p>
            <a:pPr algn="l" rtl="0"/>
            <a:r>
              <a:rPr lang="en-US" sz="2000" dirty="0" smtClean="0"/>
              <a:t>2- </a:t>
            </a:r>
            <a:r>
              <a:rPr lang="en-US" sz="2000" b="1" dirty="0" err="1" smtClean="0"/>
              <a:t>Glial</a:t>
            </a:r>
            <a:r>
              <a:rPr lang="en-US" sz="2000" b="1" dirty="0" smtClean="0"/>
              <a:t> cells</a:t>
            </a:r>
            <a:r>
              <a:rPr lang="en-US" sz="2000" dirty="0" smtClean="0"/>
              <a:t>: (</a:t>
            </a:r>
            <a:r>
              <a:rPr lang="en-US" sz="2000" b="1" dirty="0" err="1" smtClean="0"/>
              <a:t>Neuroglia</a:t>
            </a:r>
            <a:r>
              <a:rPr lang="en-US" sz="2000" dirty="0" smtClean="0"/>
              <a:t>) cells associated with neurons. No axons or dendrites. These cells are involved in nutrition, support, insulation, protection of neurons.</a:t>
            </a:r>
          </a:p>
          <a:p>
            <a:endParaRPr lang="ar-IQ" dirty="0"/>
          </a:p>
        </p:txBody>
      </p:sp>
      <p:pic>
        <p:nvPicPr>
          <p:cNvPr id="4" name="صورة 3"/>
          <p:cNvPicPr>
            <a:picLocks noChangeAspect="1"/>
          </p:cNvPicPr>
          <p:nvPr/>
        </p:nvPicPr>
        <p:blipFill>
          <a:blip r:embed="rId2" cstate="print"/>
          <a:stretch>
            <a:fillRect/>
          </a:stretch>
        </p:blipFill>
        <p:spPr>
          <a:xfrm>
            <a:off x="323528" y="1268760"/>
            <a:ext cx="3384376" cy="5400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1619672" y="332656"/>
            <a:ext cx="3600400" cy="2088232"/>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lvl="0" algn="ctr">
              <a:defRPr/>
            </a:pPr>
            <a:r>
              <a:rPr lang="en-US" sz="3200" b="1" dirty="0" smtClean="0"/>
              <a:t>Neurons</a:t>
            </a:r>
            <a:endParaRPr kumimoji="0" lang="en-US" sz="3200" b="1"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endParaRPr>
          </a:p>
        </p:txBody>
      </p:sp>
      <p:sp>
        <p:nvSpPr>
          <p:cNvPr id="5" name="مستطيل 4"/>
          <p:cNvSpPr/>
          <p:nvPr/>
        </p:nvSpPr>
        <p:spPr>
          <a:xfrm>
            <a:off x="1349896" y="2924944"/>
            <a:ext cx="50223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2400" b="1"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Tahoma" panose="020B0604030504040204" pitchFamily="34" charset="0"/>
            </a:endParaRPr>
          </a:p>
        </p:txBody>
      </p:sp>
      <p:pic>
        <p:nvPicPr>
          <p:cNvPr id="6" name="صورة 5" descr="Blausen_0657_MultipolarNeuron"/>
          <p:cNvPicPr/>
          <p:nvPr/>
        </p:nvPicPr>
        <p:blipFill>
          <a:blip r:embed="rId2" cstate="print"/>
          <a:srcRect/>
          <a:stretch>
            <a:fillRect/>
          </a:stretch>
        </p:blipFill>
        <p:spPr bwMode="auto">
          <a:xfrm>
            <a:off x="5292080" y="620688"/>
            <a:ext cx="367240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395536" y="2780928"/>
            <a:ext cx="4932040" cy="1200329"/>
          </a:xfrm>
          <a:prstGeom prst="rect">
            <a:avLst/>
          </a:prstGeom>
        </p:spPr>
        <p:txBody>
          <a:bodyPr wrap="square">
            <a:spAutoFit/>
          </a:bodyPr>
          <a:lstStyle/>
          <a:p>
            <a:r>
              <a:rPr lang="en-US" dirty="0" smtClean="0"/>
              <a:t>The basic unit of nervous tissue, neurons, they are cells have the  ability to respond to a stimulus and convert it into an action potential.</a:t>
            </a:r>
            <a:endParaRPr lang="ar-IQ" dirty="0"/>
          </a:p>
        </p:txBody>
      </p:sp>
    </p:spTree>
    <p:extLst>
      <p:ext uri="{BB962C8B-B14F-4D97-AF65-F5344CB8AC3E}">
        <p14:creationId xmlns:p14="http://schemas.microsoft.com/office/powerpoint/2010/main" val="286223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49944" y="4377932"/>
            <a:ext cx="728667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lumMod val="95000"/>
                    <a:lumOff val="5000"/>
                  </a:prstClr>
                </a:solidFill>
                <a:effectLst/>
                <a:uLnTx/>
                <a:uFillTx/>
                <a:latin typeface="Times New Roman" pitchFamily="18" charset="0"/>
                <a:ea typeface="Times New Roman" pitchFamily="18" charset="0"/>
                <a:cs typeface="Times New Roman" pitchFamily="18" charset="0"/>
              </a:rPr>
              <a:t>         </a:t>
            </a:r>
            <a:endParaRPr kumimoji="0" lang="en-US"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              </a:t>
            </a:r>
            <a:endParaRPr kumimoji="0" lang="en-US"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3" name="وسيلة شرح مع سهم إلى الأسفل 2"/>
          <p:cNvSpPr/>
          <p:nvPr/>
        </p:nvSpPr>
        <p:spPr>
          <a:xfrm>
            <a:off x="1835696" y="384722"/>
            <a:ext cx="6715172" cy="92869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kumimoji="0" lang="en-US" sz="2400" b="1" i="0" u="none" strike="noStrike" kern="1200" cap="none" spc="0" normalizeH="0" baseline="0" noProof="0" dirty="0" smtClean="0">
                <a:ln>
                  <a:noFill/>
                </a:ln>
                <a:solidFill>
                  <a:prstClr val="white">
                    <a:lumMod val="95000"/>
                    <a:lumOff val="5000"/>
                  </a:prstClr>
                </a:solidFill>
                <a:effectLst/>
                <a:uLnTx/>
                <a:uFillTx/>
                <a:latin typeface="Times New Roman" pitchFamily="18" charset="0"/>
                <a:ea typeface="Times New Roman" pitchFamily="18" charset="0"/>
                <a:cs typeface="Times New Roman" pitchFamily="18" charset="0"/>
              </a:rPr>
              <a:t>         </a:t>
            </a:r>
            <a:r>
              <a:rPr lang="en-US" sz="2400" b="1" i="1" dirty="0" smtClean="0"/>
              <a:t>LO.2                                                              </a:t>
            </a:r>
            <a:br>
              <a:rPr lang="en-US" sz="2400" b="1" i="1" dirty="0" smtClean="0"/>
            </a:br>
            <a:r>
              <a:rPr lang="en-US" sz="2400" b="1" i="1" dirty="0" smtClean="0"/>
              <a:t>The structure of Neuron</a:t>
            </a:r>
            <a:r>
              <a:rPr lang="en-US" sz="2400" i="1" dirty="0" smtClean="0"/>
              <a:t> </a:t>
            </a:r>
            <a:r>
              <a:rPr lang="en-US" sz="2400" dirty="0" smtClean="0"/>
              <a:t/>
            </a:r>
            <a:br>
              <a:rPr lang="en-US" sz="2400" dirty="0" smtClean="0"/>
            </a:br>
            <a:endParaRPr kumimoji="0" lang="en-US" sz="3200" b="0" i="0" u="none" strike="noStrike" kern="1200" cap="none" spc="0" normalizeH="0" baseline="0" noProof="0" dirty="0" smtClean="0">
              <a:ln>
                <a:noFill/>
              </a:ln>
              <a:solidFill>
                <a:prstClr val="white">
                  <a:lumMod val="95000"/>
                  <a:lumOff val="5000"/>
                </a:prstClr>
              </a:solidFill>
              <a:effectLst/>
              <a:uLnTx/>
              <a:uFillTx/>
              <a:latin typeface="Arial" pitchFamily="34" charset="0"/>
              <a:ea typeface="+mn-ea"/>
              <a:cs typeface="Arial" pitchFamily="34" charset="0"/>
            </a:endParaRPr>
          </a:p>
        </p:txBody>
      </p:sp>
      <p:sp>
        <p:nvSpPr>
          <p:cNvPr id="4" name="مستطيل ذو زوايا قطرية مستديرة 3"/>
          <p:cNvSpPr/>
          <p:nvPr/>
        </p:nvSpPr>
        <p:spPr>
          <a:xfrm>
            <a:off x="1763688" y="1988840"/>
            <a:ext cx="6215106" cy="571504"/>
          </a:xfrm>
          <a:prstGeom prst="round2Diag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smtClean="0"/>
              <a:t/>
            </a:r>
            <a:br>
              <a:rPr lang="en-US" sz="2800" b="1" dirty="0" smtClean="0"/>
            </a:br>
            <a:r>
              <a:rPr lang="en-US" sz="2800" b="1" dirty="0" smtClean="0"/>
              <a:t>1-Nerve cell body</a:t>
            </a:r>
            <a:r>
              <a:rPr lang="en-US" sz="2800" dirty="0" smtClean="0"/>
              <a:t/>
            </a:r>
            <a:br>
              <a:rPr lang="en-US" sz="2800" dirty="0" smtClean="0"/>
            </a:b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مستطيل ذو زوايا قطرية مستديرة 4"/>
          <p:cNvSpPr/>
          <p:nvPr/>
        </p:nvSpPr>
        <p:spPr>
          <a:xfrm>
            <a:off x="1763688" y="2996952"/>
            <a:ext cx="6215106" cy="571504"/>
          </a:xfrm>
          <a:prstGeom prst="round2Diag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smtClean="0"/>
              <a:t/>
            </a:r>
            <a:br>
              <a:rPr lang="en-US" sz="2800" b="1" dirty="0" smtClean="0"/>
            </a:br>
            <a:r>
              <a:rPr lang="en-US" sz="2800" b="1" dirty="0" smtClean="0"/>
              <a:t>2-Axon</a:t>
            </a:r>
            <a:r>
              <a:rPr lang="en-US" sz="2800" dirty="0" smtClean="0"/>
              <a:t/>
            </a:r>
            <a:br>
              <a:rPr lang="en-US" sz="2800" dirty="0" smtClean="0"/>
            </a:b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مستطيل ذو زوايا قطرية مستديرة 5"/>
          <p:cNvSpPr/>
          <p:nvPr/>
        </p:nvSpPr>
        <p:spPr>
          <a:xfrm>
            <a:off x="1691680" y="4077072"/>
            <a:ext cx="6215106" cy="571504"/>
          </a:xfrm>
          <a:prstGeom prst="round2DiagRect">
            <a:avLst/>
          </a:prstGeom>
          <a:solidFill>
            <a:srgbClr val="B4E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smtClean="0"/>
              <a:t/>
            </a:r>
            <a:br>
              <a:rPr lang="en-US" sz="2800" b="1" dirty="0" smtClean="0"/>
            </a:br>
            <a:r>
              <a:rPr lang="en-US" sz="2800" b="1" dirty="0" smtClean="0"/>
              <a:t>3-Dendrites </a:t>
            </a:r>
            <a:r>
              <a:rPr lang="en-US" sz="2800" dirty="0" smtClean="0"/>
              <a:t/>
            </a:r>
            <a:br>
              <a:rPr lang="en-US" sz="2800" dirty="0" smtClean="0"/>
            </a:b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8015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3068960"/>
            <a:ext cx="85512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endParaRPr>
          </a:p>
        </p:txBody>
      </p:sp>
      <p:pic>
        <p:nvPicPr>
          <p:cNvPr id="5" name="Picture 1" descr="F9v90a6GmxdsHhZEqdO8nA"/>
          <p:cNvPicPr>
            <a:picLocks/>
          </p:cNvPicPr>
          <p:nvPr/>
        </p:nvPicPr>
        <p:blipFill>
          <a:blip r:embed="rId2" cstate="print"/>
          <a:srcRect t="8951"/>
          <a:stretch>
            <a:fillRect/>
          </a:stretch>
        </p:blipFill>
        <p:spPr bwMode="auto">
          <a:xfrm>
            <a:off x="1259632" y="332656"/>
            <a:ext cx="7560840" cy="6120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8082056"/>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4_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5_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6_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7_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رحلة">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5256</TotalTime>
  <Words>1445</Words>
  <Application>Microsoft Office PowerPoint</Application>
  <PresentationFormat>عرض على الشاشة (3:4)‏</PresentationFormat>
  <Paragraphs>173</Paragraphs>
  <Slides>41</Slides>
  <Notes>1</Notes>
  <HiddenSlides>0</HiddenSlides>
  <MMClips>1</MMClips>
  <ScaleCrop>false</ScaleCrop>
  <HeadingPairs>
    <vt:vector size="6" baseType="variant">
      <vt:variant>
        <vt:lpstr>الخطوط المستخدمة</vt:lpstr>
      </vt:variant>
      <vt:variant>
        <vt:i4>15</vt:i4>
      </vt:variant>
      <vt:variant>
        <vt:lpstr>نسق</vt:lpstr>
      </vt:variant>
      <vt:variant>
        <vt:i4>6</vt:i4>
      </vt:variant>
      <vt:variant>
        <vt:lpstr>عناوين الشرائح</vt:lpstr>
      </vt:variant>
      <vt:variant>
        <vt:i4>41</vt:i4>
      </vt:variant>
    </vt:vector>
  </HeadingPairs>
  <TitlesOfParts>
    <vt:vector size="62" baseType="lpstr">
      <vt:lpstr>Arial</vt:lpstr>
      <vt:lpstr>Bahnschrift</vt:lpstr>
      <vt:lpstr>Bahnschrift Light</vt:lpstr>
      <vt:lpstr>Berlin Sans FB Demi</vt:lpstr>
      <vt:lpstr>Calibri</vt:lpstr>
      <vt:lpstr>Century Gothic</vt:lpstr>
      <vt:lpstr>Franklin Gothic Book</vt:lpstr>
      <vt:lpstr>Franklin Gothic Heavy</vt:lpstr>
      <vt:lpstr>Franklin Gothic Medium</vt:lpstr>
      <vt:lpstr>Meiryo UI</vt:lpstr>
      <vt:lpstr>Tahoma</vt:lpstr>
      <vt:lpstr>Times New Roman</vt:lpstr>
      <vt:lpstr>Tw Cen MT</vt:lpstr>
      <vt:lpstr>Wingdings 2</vt:lpstr>
      <vt:lpstr>Wingdings 3</vt:lpstr>
      <vt:lpstr>4_ربطة</vt:lpstr>
      <vt:lpstr>5_ربطة</vt:lpstr>
      <vt:lpstr>6_ربطة</vt:lpstr>
      <vt:lpstr>7_ربطة</vt:lpstr>
      <vt:lpstr>قطرة</vt:lpstr>
      <vt:lpstr>رحلة</vt:lpstr>
      <vt:lpstr> Nervous tissue</vt:lpstr>
      <vt:lpstr>Learning objective </vt:lpstr>
      <vt:lpstr>Case Study</vt:lpstr>
      <vt:lpstr>عرض تقديمي في PowerPoint</vt:lpstr>
      <vt:lpstr>عرض تقديمي في PowerPoint</vt:lpstr>
      <vt:lpstr>What Types of the nerve cells? </vt:lpstr>
      <vt:lpstr>عرض تقديمي في PowerPoint</vt:lpstr>
      <vt:lpstr>عرض تقديمي في PowerPoint</vt:lpstr>
      <vt:lpstr>عرض تقديمي في PowerPoint</vt:lpstr>
      <vt:lpstr>1-Nerve cell body </vt:lpstr>
      <vt:lpstr>عرض تقديمي في PowerPoint</vt:lpstr>
      <vt:lpstr>2-Axon(nerve fiber)</vt:lpstr>
      <vt:lpstr>3-Dendrites</vt:lpstr>
      <vt:lpstr>عرض تقديمي في PowerPoint</vt:lpstr>
      <vt:lpstr>عرض تقديمي في PowerPoint</vt:lpstr>
      <vt:lpstr> Synapses</vt:lpstr>
      <vt:lpstr>عرض تقديمي في PowerPoint</vt:lpstr>
      <vt:lpstr>A- Multipolar neurons </vt:lpstr>
      <vt:lpstr>B- Bipolar neurons  </vt:lpstr>
      <vt:lpstr> C- Pseudounipolar neurons  </vt:lpstr>
      <vt:lpstr>D- Unipolar brush cells </vt:lpstr>
      <vt:lpstr>E-Anaxonic neurons </vt:lpstr>
      <vt:lpstr>1-Motor (efferent) neurons </vt:lpstr>
      <vt:lpstr>2-Sensory (afferent) neurons </vt:lpstr>
      <vt:lpstr>3-Interneurons (association neurons) </vt:lpstr>
      <vt:lpstr>عرض تقديمي في PowerPoint</vt:lpstr>
      <vt:lpstr>Neuroglial cells              </vt:lpstr>
      <vt:lpstr>عرض تقديمي في PowerPoint</vt:lpstr>
      <vt:lpstr>عرض تقديمي في PowerPoint</vt:lpstr>
      <vt:lpstr>عرض تقديمي في PowerPoint</vt:lpstr>
      <vt:lpstr>عرض تقديمي في PowerPoint</vt:lpstr>
      <vt:lpstr>A- Astrocytes</vt:lpstr>
      <vt:lpstr>There are two types of astrocytes in the CNS</vt:lpstr>
      <vt:lpstr>B-Oligodendrocytes</vt:lpstr>
      <vt:lpstr>C- Microglia</vt:lpstr>
      <vt:lpstr>D- Ependymal cells</vt:lpstr>
      <vt:lpstr>2- Peripheral neuroglia cells  a- Schwann cells or neurolemmocytes</vt:lpstr>
      <vt:lpstr>عرض تقديمي في PowerPoint</vt:lpstr>
      <vt:lpstr>عرض تقديمي في PowerPoint</vt:lpstr>
      <vt:lpstr>Satellite cells </vt:lpstr>
      <vt:lpstr>عرض تقديمي في PowerPoint</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Connective tissue</dc:title>
  <dc:creator>useer</dc:creator>
  <cp:lastModifiedBy>DR.Ahmed Saker 2O14</cp:lastModifiedBy>
  <cp:revision>224</cp:revision>
  <dcterms:created xsi:type="dcterms:W3CDTF">2015-02-19T10:06:44Z</dcterms:created>
  <dcterms:modified xsi:type="dcterms:W3CDTF">2024-05-01T16:30:42Z</dcterms:modified>
</cp:coreProperties>
</file>